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329" r:id="rId2"/>
    <p:sldId id="318" r:id="rId3"/>
    <p:sldId id="316" r:id="rId4"/>
  </p:sldIdLst>
  <p:sldSz cx="9144000" cy="6858000" type="screen4x3"/>
  <p:notesSz cx="6858000" cy="994568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1E9"/>
    <a:srgbClr val="FFFFF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8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4C906F6E-0170-49BF-A8B9-2C7F4EEAD371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C4789332-E45D-448A-8BC3-B97108CE0C3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3487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3991" y="0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/>
          <a:lstStyle>
            <a:lvl1pPr algn="r">
              <a:defRPr sz="1200"/>
            </a:lvl1pPr>
          </a:lstStyle>
          <a:p>
            <a:fld id="{29EE9385-0C5C-43FF-B4C1-263FA6A67BAF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43013"/>
            <a:ext cx="44735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28" tIns="46264" rIns="92528" bIns="46264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316" y="4786472"/>
            <a:ext cx="5487370" cy="3916204"/>
          </a:xfrm>
          <a:prstGeom prst="rect">
            <a:avLst/>
          </a:prstGeom>
        </p:spPr>
        <p:txBody>
          <a:bodyPr vert="horz" lIns="92528" tIns="46264" rIns="92528" bIns="46264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6564"/>
            <a:ext cx="2972393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3991" y="9446564"/>
            <a:ext cx="2972392" cy="499124"/>
          </a:xfrm>
          <a:prstGeom prst="rect">
            <a:avLst/>
          </a:prstGeom>
        </p:spPr>
        <p:txBody>
          <a:bodyPr vert="horz" lIns="92528" tIns="46264" rIns="92528" bIns="46264" rtlCol="0" anchor="b"/>
          <a:lstStyle>
            <a:lvl1pPr algn="r">
              <a:defRPr sz="1200"/>
            </a:lvl1pPr>
          </a:lstStyle>
          <a:p>
            <a:fld id="{4D60E08D-EC5E-4034-868B-980A66191D4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5616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681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660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243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5263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888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5086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9141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9944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9265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7370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512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5A8A-A746-4D37-BA2B-165FAFC907BB}" type="datetimeFigureOut">
              <a:rPr kumimoji="1" lang="ja-JP" altLang="en-US" smtClean="0"/>
              <a:t>2018/8/1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695A-7F2E-4E17-94CD-ED4359DF09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5547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98095" y="1941309"/>
            <a:ext cx="7772400" cy="2967575"/>
          </a:xfrm>
        </p:spPr>
        <p:txBody>
          <a:bodyPr anchor="t">
            <a:normAutofit/>
          </a:bodyPr>
          <a:lstStyle/>
          <a:p>
            <a:r>
              <a:rPr kumimoji="1" lang="en-US" altLang="ja-JP" sz="4900" dirty="0" smtClean="0"/>
              <a:t>1</a:t>
            </a:r>
            <a:r>
              <a:rPr kumimoji="1" lang="ja-JP" altLang="en-US" sz="4900" dirty="0" smtClean="0"/>
              <a:t>食分バランス献立学習</a:t>
            </a:r>
            <a:r>
              <a:rPr kumimoji="1" lang="en-US" altLang="ja-JP" sz="4900" dirty="0" smtClean="0"/>
              <a:t/>
            </a:r>
            <a:br>
              <a:rPr kumimoji="1" lang="en-US" altLang="ja-JP" sz="4900" dirty="0" smtClean="0"/>
            </a:br>
            <a:r>
              <a:rPr kumimoji="1" lang="ja-JP" altLang="en-US" sz="4900" dirty="0" smtClean="0"/>
              <a:t>料理</a:t>
            </a:r>
            <a:r>
              <a:rPr kumimoji="1" lang="ja-JP" altLang="en-US" sz="3600" dirty="0" smtClean="0"/>
              <a:t>（写真およびレシピ）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kumimoji="1" lang="ja-JP" altLang="en-US" sz="3100" dirty="0" smtClean="0"/>
              <a:t>（平成</a:t>
            </a:r>
            <a:r>
              <a:rPr kumimoji="1" lang="en-US" altLang="ja-JP" sz="3100" dirty="0" smtClean="0"/>
              <a:t>29</a:t>
            </a:r>
            <a:r>
              <a:rPr kumimoji="1" lang="ja-JP" altLang="en-US" sz="3100" dirty="0" smtClean="0"/>
              <a:t>年２月発行　開隆堂教科書準拠）</a:t>
            </a:r>
            <a:endParaRPr kumimoji="1" lang="ja-JP" altLang="en-US" sz="31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255295" y="5082089"/>
            <a:ext cx="6858000" cy="981827"/>
          </a:xfrm>
        </p:spPr>
        <p:txBody>
          <a:bodyPr/>
          <a:lstStyle/>
          <a:p>
            <a:r>
              <a:rPr kumimoji="1" lang="ja-JP" altLang="en-US" b="1" dirty="0" smtClean="0"/>
              <a:t>２０１８年７月３１日</a:t>
            </a:r>
            <a:endParaRPr kumimoji="1" lang="en-US" altLang="ja-JP" b="1" dirty="0" smtClean="0"/>
          </a:p>
          <a:p>
            <a:r>
              <a:rPr kumimoji="1" lang="ja-JP" altLang="en-US" b="1" dirty="0" smtClean="0"/>
              <a:t>愛媛大学教育学部　宇髙順子</a:t>
            </a:r>
            <a:r>
              <a:rPr kumimoji="1" lang="en-US" altLang="ja-JP" dirty="0" smtClean="0"/>
              <a:t>©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942474" y="8260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ja-JP" altLang="en-US" sz="4000" dirty="0"/>
              <a:t>小学校</a:t>
            </a:r>
            <a:r>
              <a:rPr lang="ja-JP" altLang="en-US" sz="4000" dirty="0" smtClean="0"/>
              <a:t>家庭科</a:t>
            </a:r>
            <a:endParaRPr lang="ja-JP" altLang="en-US" sz="4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-1" y="0"/>
            <a:ext cx="5999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平成３０年度　技術・家庭（小学校の部）夏期実技研修会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386615" y="3304903"/>
            <a:ext cx="8595360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ja-JP" altLang="en-US" sz="2800" dirty="0" smtClean="0">
                <a:solidFill>
                  <a:schemeClr val="tx1"/>
                </a:solidFill>
              </a:rPr>
              <a:t>主菜</a:t>
            </a:r>
            <a:r>
              <a:rPr lang="en-US" altLang="ja-JP" sz="2800" dirty="0" smtClean="0">
                <a:solidFill>
                  <a:schemeClr val="tx1"/>
                </a:solidFill>
              </a:rPr>
              <a:t>B </a:t>
            </a:r>
            <a:r>
              <a:rPr lang="ja-JP" altLang="en-US" sz="2800" dirty="0" smtClean="0">
                <a:solidFill>
                  <a:schemeClr val="tx1"/>
                </a:solidFill>
              </a:rPr>
              <a:t>その１</a:t>
            </a:r>
            <a:endParaRPr lang="en-US" altLang="ja-JP" sz="2800" dirty="0" smtClean="0">
              <a:solidFill>
                <a:schemeClr val="tx1"/>
              </a:solidFill>
            </a:endParaRPr>
          </a:p>
          <a:p>
            <a:r>
              <a:rPr lang="ja-JP" altLang="en-US" sz="2800" dirty="0" smtClean="0">
                <a:solidFill>
                  <a:schemeClr val="tx1"/>
                </a:solidFill>
              </a:rPr>
              <a:t>（</a:t>
            </a:r>
            <a:r>
              <a:rPr lang="ja-JP" altLang="en-US" sz="2800" dirty="0">
                <a:solidFill>
                  <a:schemeClr val="tx1"/>
                </a:solidFill>
              </a:rPr>
              <a:t>赤色</a:t>
            </a:r>
            <a:r>
              <a:rPr lang="ja-JP" altLang="en-US" sz="2800" dirty="0" smtClean="0">
                <a:solidFill>
                  <a:schemeClr val="tx1"/>
                </a:solidFill>
              </a:rPr>
              <a:t>食品多く</a:t>
            </a:r>
            <a:r>
              <a:rPr lang="ja-JP" altLang="en-US" sz="2800" dirty="0">
                <a:solidFill>
                  <a:schemeClr val="tx1"/>
                </a:solidFill>
              </a:rPr>
              <a:t>入って</a:t>
            </a:r>
            <a:r>
              <a:rPr lang="ja-JP" altLang="en-US" sz="2800" dirty="0" smtClean="0">
                <a:solidFill>
                  <a:schemeClr val="tx1"/>
                </a:solidFill>
              </a:rPr>
              <a:t>いるが、緑色食品は少ないおかず）</a:t>
            </a:r>
            <a:endParaRPr kumimoji="1" lang="ja-JP" alt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80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グループ化 63"/>
          <p:cNvGrpSpPr/>
          <p:nvPr/>
        </p:nvGrpSpPr>
        <p:grpSpPr>
          <a:xfrm>
            <a:off x="52322" y="258293"/>
            <a:ext cx="9039424" cy="2407819"/>
            <a:chOff x="52322" y="28160"/>
            <a:chExt cx="9039424" cy="2407819"/>
          </a:xfrm>
        </p:grpSpPr>
        <p:pic>
          <p:nvPicPr>
            <p:cNvPr id="37" name="図 36">
              <a:extLst>
                <a:ext uri="{FF2B5EF4-FFF2-40B4-BE49-F238E27FC236}">
                  <a16:creationId xmlns:a16="http://schemas.microsoft.com/office/drawing/2014/main" id="{87F96E6C-77BD-40BD-A4BA-52D738B193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322" y="49931"/>
              <a:ext cx="4477657" cy="2370337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38" name="正方形/長方形 37">
              <a:extLst>
                <a:ext uri="{FF2B5EF4-FFF2-40B4-BE49-F238E27FC236}">
                  <a16:creationId xmlns:a16="http://schemas.microsoft.com/office/drawing/2014/main" id="{B8756650-6187-42BC-993E-455F322509B5}"/>
                </a:ext>
              </a:extLst>
            </p:cNvPr>
            <p:cNvSpPr/>
            <p:nvPr/>
          </p:nvSpPr>
          <p:spPr>
            <a:xfrm>
              <a:off x="95383" y="107167"/>
              <a:ext cx="4390205" cy="227975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正方形/長方形 38">
              <a:extLst>
                <a:ext uri="{FF2B5EF4-FFF2-40B4-BE49-F238E27FC236}">
                  <a16:creationId xmlns:a16="http://schemas.microsoft.com/office/drawing/2014/main" id="{D27A50EA-A07A-4591-B81D-64036112405F}"/>
                </a:ext>
              </a:extLst>
            </p:cNvPr>
            <p:cNvSpPr/>
            <p:nvPr/>
          </p:nvSpPr>
          <p:spPr>
            <a:xfrm>
              <a:off x="4585131" y="28160"/>
              <a:ext cx="4506615" cy="240781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0" name="テキスト ボックス 39">
              <a:extLst>
                <a:ext uri="{FF2B5EF4-FFF2-40B4-BE49-F238E27FC236}">
                  <a16:creationId xmlns:a16="http://schemas.microsoft.com/office/drawing/2014/main" id="{82CEDCAE-F452-4304-9090-4862900C38CF}"/>
                </a:ext>
              </a:extLst>
            </p:cNvPr>
            <p:cNvSpPr txBox="1"/>
            <p:nvPr/>
          </p:nvSpPr>
          <p:spPr>
            <a:xfrm>
              <a:off x="4981500" y="377989"/>
              <a:ext cx="3713875" cy="17389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000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               ゆで</a:t>
              </a:r>
              <a:r>
                <a:rPr kumimoji="1" lang="ja-JP" altLang="en-US" sz="2000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卵</a:t>
              </a:r>
              <a:endParaRPr kumimoji="1" lang="en-US" altLang="ja-JP" sz="20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endParaRPr lang="en-US" altLang="ja-JP" sz="1000" dirty="0"/>
            </a:p>
            <a:p>
              <a:r>
                <a:rPr lang="ja-JP" altLang="en-US" sz="11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r>
                <a:rPr lang="ja-JP" altLang="en-US" sz="11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                  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卵</a:t>
              </a:r>
              <a:r>
                <a:rPr kumimoji="1"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…1</a:t>
              </a:r>
              <a:r>
                <a:rPr kumimoji="1"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個</a:t>
              </a:r>
              <a:endPara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1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</a:t>
              </a:r>
              <a:endParaRPr lang="en-US" altLang="ja-JP" sz="1100" dirty="0" smtClean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①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なべに水と卵を入れて、中火にかける。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②沸騰したら、火を弱め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10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分ほどそのままにする。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③卵を取り出し、からをむく。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④四つ切にする。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41" name="正方形/長方形 40">
              <a:extLst>
                <a:ext uri="{FF2B5EF4-FFF2-40B4-BE49-F238E27FC236}">
                  <a16:creationId xmlns:a16="http://schemas.microsoft.com/office/drawing/2014/main" id="{F6DB7EDA-74A4-49D6-B4E4-C4EA1AE5CD11}"/>
                </a:ext>
              </a:extLst>
            </p:cNvPr>
            <p:cNvSpPr/>
            <p:nvPr/>
          </p:nvSpPr>
          <p:spPr>
            <a:xfrm>
              <a:off x="6431442" y="826006"/>
              <a:ext cx="630315" cy="30479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2" name="正方形/長方形 41">
              <a:extLst>
                <a:ext uri="{FF2B5EF4-FFF2-40B4-BE49-F238E27FC236}">
                  <a16:creationId xmlns:a16="http://schemas.microsoft.com/office/drawing/2014/main" id="{87495AC6-D247-45C9-BD09-3E6246E219C7}"/>
                </a:ext>
              </a:extLst>
            </p:cNvPr>
            <p:cNvSpPr/>
            <p:nvPr/>
          </p:nvSpPr>
          <p:spPr>
            <a:xfrm>
              <a:off x="4641087" y="90890"/>
              <a:ext cx="4374153" cy="227975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52322" y="2707637"/>
            <a:ext cx="9039424" cy="3866606"/>
            <a:chOff x="42415" y="26130"/>
            <a:chExt cx="7900512" cy="3391922"/>
          </a:xfrm>
        </p:grpSpPr>
        <p:pic>
          <p:nvPicPr>
            <p:cNvPr id="22" name="Picture 2" descr="I:\2013卒研tomita\調理実習\DSC0009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lum bright="8000" contrast="19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2415" y="47052"/>
              <a:ext cx="3916907" cy="3370997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正方形/長方形 22">
              <a:extLst>
                <a:ext uri="{FF2B5EF4-FFF2-40B4-BE49-F238E27FC236}">
                  <a16:creationId xmlns:a16="http://schemas.microsoft.com/office/drawing/2014/main" id="{66B485E8-A28C-4CE8-8695-30EA7F9ECED6}"/>
                </a:ext>
              </a:extLst>
            </p:cNvPr>
            <p:cNvSpPr/>
            <p:nvPr/>
          </p:nvSpPr>
          <p:spPr>
            <a:xfrm>
              <a:off x="79133" y="98330"/>
              <a:ext cx="3843469" cy="324659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A2B3D294-C834-41D8-AF7C-20188C27EA66}"/>
                </a:ext>
              </a:extLst>
            </p:cNvPr>
            <p:cNvSpPr txBox="1"/>
            <p:nvPr/>
          </p:nvSpPr>
          <p:spPr>
            <a:xfrm>
              <a:off x="4177549" y="658109"/>
              <a:ext cx="34766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20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 </a:t>
              </a:r>
              <a:r>
                <a:rPr kumimoji="1" lang="ja-JP" altLang="en-US" sz="2000" b="1" dirty="0" smtClean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具入り</a:t>
              </a:r>
              <a:r>
                <a:rPr kumimoji="1" lang="ja-JP" altLang="en-US" sz="20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スクランブルエッグ</a:t>
              </a:r>
              <a:endParaRPr lang="en-US" altLang="ja-JP" sz="2000" b="1" dirty="0"/>
            </a:p>
          </p:txBody>
        </p:sp>
        <p:sp>
          <p:nvSpPr>
            <p:cNvPr id="25" name="正方形/長方形 24">
              <a:extLst>
                <a:ext uri="{FF2B5EF4-FFF2-40B4-BE49-F238E27FC236}">
                  <a16:creationId xmlns:a16="http://schemas.microsoft.com/office/drawing/2014/main" id="{770F6333-C75C-4626-9ECA-6F0A0CCF53A1}"/>
                </a:ext>
              </a:extLst>
            </p:cNvPr>
            <p:cNvSpPr/>
            <p:nvPr/>
          </p:nvSpPr>
          <p:spPr>
            <a:xfrm>
              <a:off x="4026020" y="26130"/>
              <a:ext cx="3916907" cy="339192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4245789" y="1085170"/>
              <a:ext cx="3408438" cy="1708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卵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…50g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 </a:t>
              </a:r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しらす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干し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…10g</a:t>
              </a:r>
            </a:p>
            <a:p>
              <a:r>
                <a:rPr lang="ja-JP" altLang="en-US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ピーマン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…20g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 油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4ml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　　こしょう</a:t>
              </a:r>
              <a:r>
                <a: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…</a:t>
              </a:r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少し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①卵は，ボールに割り入れて，といておく。</a:t>
              </a:r>
              <a:endParaRPr lang="en-US" altLang="ja-JP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endParaRPr lang="en-US" altLang="ja-JP" sz="5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②フライパンに油をひいて，</a:t>
              </a:r>
              <a:r>
                <a:rPr lang="ja-JP" altLang="en-US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しらす干しとピーマンを</a:t>
              </a:r>
              <a:endParaRPr lang="en-US" altLang="ja-JP" sz="10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いためる。</a:t>
              </a:r>
              <a:endParaRPr lang="en-US" altLang="ja-JP" sz="10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endParaRPr lang="en-US" altLang="ja-JP" sz="5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③とき卵を入れ，少し火が通ったところでかきまぜる。</a:t>
              </a:r>
              <a:endParaRPr lang="en-US" altLang="ja-JP" sz="10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endParaRPr lang="en-US" altLang="ja-JP" sz="5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④こしょう少々を加える（しらす干しの塩味があるので，　</a:t>
              </a:r>
              <a:endParaRPr lang="en-US" altLang="ja-JP" sz="1000" dirty="0">
                <a:solidFill>
                  <a:sysClr val="windowText" lastClr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  <a:p>
              <a:pPr fontAlgn="ctr"/>
              <a:r>
                <a:rPr lang="ja-JP" altLang="en-US" sz="1000" dirty="0">
                  <a:solidFill>
                    <a:sysClr val="windowText" lastClr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rPr>
                <a:t>　塩はひかえる。）</a:t>
              </a:r>
              <a:endParaRPr lang="ja-JP" altLang="en-US" sz="1000" dirty="0">
                <a:latin typeface="ＭＳ ゴシック" panose="020B0609070205080204" pitchFamily="49" charset="-128"/>
                <a:ea typeface="ＭＳ ゴシック" panose="020B0609070205080204" pitchFamily="49" charset="-128"/>
              </a:endParaRPr>
            </a:p>
          </p:txBody>
        </p:sp>
        <p:sp>
          <p:nvSpPr>
            <p:cNvPr id="27" name="正方形/長方形 26">
              <a:extLst>
                <a:ext uri="{FF2B5EF4-FFF2-40B4-BE49-F238E27FC236}">
                  <a16:creationId xmlns:a16="http://schemas.microsoft.com/office/drawing/2014/main" id="{C2C0E8F7-90F7-4D55-A9CA-9BF8EA6A724B}"/>
                </a:ext>
              </a:extLst>
            </p:cNvPr>
            <p:cNvSpPr/>
            <p:nvPr/>
          </p:nvSpPr>
          <p:spPr>
            <a:xfrm>
              <a:off x="4409301" y="1085170"/>
              <a:ext cx="3072384" cy="3667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8" name="正方形/長方形 27">
              <a:extLst>
                <a:ext uri="{FF2B5EF4-FFF2-40B4-BE49-F238E27FC236}">
                  <a16:creationId xmlns:a16="http://schemas.microsoft.com/office/drawing/2014/main" id="{ABB2F33A-7031-4848-8856-9BBD6D27AC94}"/>
                </a:ext>
              </a:extLst>
            </p:cNvPr>
            <p:cNvSpPr/>
            <p:nvPr/>
          </p:nvSpPr>
          <p:spPr>
            <a:xfrm>
              <a:off x="4080149" y="98330"/>
              <a:ext cx="3786311" cy="324659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893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グループ化 7"/>
          <p:cNvGrpSpPr/>
          <p:nvPr/>
        </p:nvGrpSpPr>
        <p:grpSpPr>
          <a:xfrm>
            <a:off x="54446" y="51904"/>
            <a:ext cx="8334113" cy="2717595"/>
            <a:chOff x="54446" y="51904"/>
            <a:chExt cx="8334113" cy="2717595"/>
          </a:xfrm>
        </p:grpSpPr>
        <p:pic>
          <p:nvPicPr>
            <p:cNvPr id="3" name="図 2">
              <a:extLst>
                <a:ext uri="{FF2B5EF4-FFF2-40B4-BE49-F238E27FC236}">
                  <a16:creationId xmlns:a16="http://schemas.microsoft.com/office/drawing/2014/main" id="{E8EC543E-EA2F-4D4A-8332-A1224FF102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446" y="51904"/>
              <a:ext cx="5400000" cy="2717595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5" name="正方形/長方形 4">
              <a:extLst>
                <a:ext uri="{FF2B5EF4-FFF2-40B4-BE49-F238E27FC236}">
                  <a16:creationId xmlns:a16="http://schemas.microsoft.com/office/drawing/2014/main" id="{BE481BF0-BC79-4332-8CBD-4142BFBD6D68}"/>
                </a:ext>
              </a:extLst>
            </p:cNvPr>
            <p:cNvSpPr/>
            <p:nvPr/>
          </p:nvSpPr>
          <p:spPr>
            <a:xfrm>
              <a:off x="81080" y="90801"/>
              <a:ext cx="5326603" cy="264318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4" name="図 13">
              <a:extLst>
                <a:ext uri="{FF2B5EF4-FFF2-40B4-BE49-F238E27FC236}">
                  <a16:creationId xmlns:a16="http://schemas.microsoft.com/office/drawing/2014/main" id="{DD281A44-7DF9-4252-B299-DBB461531B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43760" y="130635"/>
              <a:ext cx="2844799" cy="2621281"/>
            </a:xfrm>
            <a:prstGeom prst="rect">
              <a:avLst/>
            </a:prstGeom>
            <a:ln w="38100">
              <a:solidFill>
                <a:schemeClr val="accent2"/>
              </a:solidFill>
            </a:ln>
          </p:spPr>
        </p:pic>
        <p:sp>
          <p:nvSpPr>
            <p:cNvPr id="16" name="正方形/長方形 15">
              <a:extLst>
                <a:ext uri="{FF2B5EF4-FFF2-40B4-BE49-F238E27FC236}">
                  <a16:creationId xmlns:a16="http://schemas.microsoft.com/office/drawing/2014/main" id="{E1563793-27FC-4D23-A745-DCF5823CE467}"/>
                </a:ext>
              </a:extLst>
            </p:cNvPr>
            <p:cNvSpPr/>
            <p:nvPr/>
          </p:nvSpPr>
          <p:spPr>
            <a:xfrm>
              <a:off x="5583771" y="160914"/>
              <a:ext cx="2762567" cy="2531503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1" name="グループ化 20"/>
          <p:cNvGrpSpPr/>
          <p:nvPr/>
        </p:nvGrpSpPr>
        <p:grpSpPr>
          <a:xfrm>
            <a:off x="45569" y="2832770"/>
            <a:ext cx="8349492" cy="2717258"/>
            <a:chOff x="45569" y="2832770"/>
            <a:chExt cx="8349492" cy="2717258"/>
          </a:xfrm>
        </p:grpSpPr>
        <p:grpSp>
          <p:nvGrpSpPr>
            <p:cNvPr id="7" name="グループ化 6"/>
            <p:cNvGrpSpPr/>
            <p:nvPr/>
          </p:nvGrpSpPr>
          <p:grpSpPr>
            <a:xfrm>
              <a:off x="45569" y="2841479"/>
              <a:ext cx="5423414" cy="2708549"/>
              <a:chOff x="45569" y="2829659"/>
              <a:chExt cx="5423414" cy="2708549"/>
            </a:xfrm>
          </p:grpSpPr>
          <p:sp>
            <p:nvSpPr>
              <p:cNvPr id="2" name="正方形/長方形 1">
                <a:extLst>
                  <a:ext uri="{FF2B5EF4-FFF2-40B4-BE49-F238E27FC236}">
                    <a16:creationId xmlns:a16="http://schemas.microsoft.com/office/drawing/2014/main" id="{C4821345-3C4A-45EA-84C0-DD5F09675875}"/>
                  </a:ext>
                </a:extLst>
              </p:cNvPr>
              <p:cNvSpPr/>
              <p:nvPr/>
            </p:nvSpPr>
            <p:spPr>
              <a:xfrm>
                <a:off x="45569" y="2829659"/>
                <a:ext cx="5423414" cy="2708549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" name="テキスト ボックス 3">
                <a:extLst>
                  <a:ext uri="{FF2B5EF4-FFF2-40B4-BE49-F238E27FC236}">
                    <a16:creationId xmlns:a16="http://schemas.microsoft.com/office/drawing/2014/main" id="{170B3461-371F-4BB5-A4C4-AB2B5F947590}"/>
                  </a:ext>
                </a:extLst>
              </p:cNvPr>
              <p:cNvSpPr txBox="1"/>
              <p:nvPr/>
            </p:nvSpPr>
            <p:spPr>
              <a:xfrm>
                <a:off x="311682" y="3175965"/>
                <a:ext cx="4815909" cy="2015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ja-JP" altLang="en-US" sz="2000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具</a:t>
                </a:r>
                <a:r>
                  <a:rPr kumimoji="1" lang="ja-JP" altLang="en-US" sz="2000" b="1" dirty="0" err="1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だくさん</a:t>
                </a:r>
                <a:r>
                  <a:rPr kumimoji="1" lang="ja-JP" altLang="en-US" sz="2000" b="1" dirty="0">
                    <a:latin typeface="HG丸ｺﾞｼｯｸM-PRO" panose="020F0600000000000000" pitchFamily="50" charset="-128"/>
                    <a:ea typeface="HG丸ｺﾞｼｯｸM-PRO" panose="020F0600000000000000" pitchFamily="50" charset="-128"/>
                  </a:rPr>
                  <a:t>オムレツ</a:t>
                </a:r>
                <a:endParaRPr kumimoji="1" lang="en-US" altLang="ja-JP" sz="2000" b="1" dirty="0">
                  <a:latin typeface="HG丸ｺﾞｼｯｸM-PRO" panose="020F0600000000000000" pitchFamily="50" charset="-128"/>
                  <a:ea typeface="HG丸ｺﾞｼｯｸM-PRO" panose="020F0600000000000000" pitchFamily="50" charset="-128"/>
                </a:endParaRPr>
              </a:p>
              <a:p>
                <a:endParaRPr lang="en-US" altLang="ja-JP" sz="1000" dirty="0"/>
              </a:p>
              <a:p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卵</a:t>
                </a:r>
                <a:r>
                  <a:rPr kumimoji="1"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…50g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　</a:t>
                </a:r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 にんじん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…10g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さやいん</a:t>
                </a:r>
                <a:r>
                  <a:rPr kumimoji="1" lang="ja-JP" altLang="en-US" sz="10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げん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…10g</a:t>
                </a:r>
              </a:p>
              <a:p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じゃがいも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…20g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バター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…4g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　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   塩・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こしょう</a:t>
                </a:r>
                <a:r>
                  <a:rPr lang="en-US" altLang="ja-JP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少々</a:t>
                </a:r>
                <a:endParaRPr lang="en-US" altLang="ja-JP" sz="1000" dirty="0" smtClean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kumimoji="1"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　　トマトケチャップ</a:t>
                </a:r>
                <a:r>
                  <a:rPr kumimoji="1"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…</a:t>
                </a:r>
                <a:r>
                  <a:rPr kumimoji="1"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適量</a:t>
                </a:r>
                <a:endParaRPr kumimoji="1"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pPr fontAlgn="ctr">
                  <a:defRPr/>
                </a:pP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①じゃがいも，にんじん，さやいん</a:t>
                </a:r>
                <a:r>
                  <a:rPr lang="ja-JP" altLang="en-US" sz="1000" dirty="0" err="1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げんは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，</a:t>
                </a:r>
                <a:r>
                  <a:rPr lang="en-US" altLang="ja-JP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1cm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角切りする。</a:t>
                </a:r>
                <a:endParaRPr lang="en-US" altLang="ja-JP" sz="10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lang="en-US" altLang="ja-JP" sz="5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②フライパンに油をひいて①をいため，かるく</a:t>
                </a:r>
                <a:r>
                  <a:rPr lang="ja-JP" altLang="en-US" sz="1000" dirty="0" smtClean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塩・こしょう</a:t>
                </a:r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をふる。</a:t>
                </a:r>
                <a:endParaRPr lang="ja-JP" altLang="en-US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lang="en-US" altLang="ja-JP" sz="500" dirty="0"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③ときたまごを入れ，少し火が通ったところで，オムレツの形に卵をまいていく。</a:t>
                </a:r>
                <a:endParaRPr lang="ja-JP" altLang="en-US" sz="10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endParaRPr lang="en-US" altLang="ja-JP" sz="5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</a:endParaRPr>
              </a:p>
              <a:p>
                <a:r>
                  <a:rPr lang="ja-JP" altLang="en-US" sz="1000" dirty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④もりつけて，ケチャップをかける</a:t>
                </a:r>
                <a:r>
                  <a:rPr lang="ja-JP" altLang="en-US" sz="1000" dirty="0" smtClean="0">
                    <a:solidFill>
                      <a:srgbClr val="000000"/>
                    </a:solidFill>
                    <a:latin typeface="ＭＳ ゴシック" panose="020B0609070205080204" pitchFamily="49" charset="-128"/>
                    <a:ea typeface="ＭＳ ゴシック" panose="020B0609070205080204" pitchFamily="49" charset="-128"/>
                  </a:rPr>
                  <a:t>。</a:t>
                </a:r>
                <a:endParaRPr kumimoji="1" lang="ja-JP" altLang="en-US" sz="1000" dirty="0">
                  <a:latin typeface="+mj-ea"/>
                  <a:ea typeface="+mj-ea"/>
                </a:endParaRPr>
              </a:p>
            </p:txBody>
          </p:sp>
          <p:sp>
            <p:nvSpPr>
              <p:cNvPr id="11" name="正方形/長方形 10">
                <a:extLst>
                  <a:ext uri="{FF2B5EF4-FFF2-40B4-BE49-F238E27FC236}">
                    <a16:creationId xmlns:a16="http://schemas.microsoft.com/office/drawing/2014/main" id="{28719DDB-7D67-4063-8BF3-6135A0E8F05E}"/>
                  </a:ext>
                </a:extLst>
              </p:cNvPr>
              <p:cNvSpPr/>
              <p:nvPr/>
            </p:nvSpPr>
            <p:spPr>
              <a:xfrm>
                <a:off x="532162" y="3676926"/>
                <a:ext cx="4094864" cy="48911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13" name="正方形/長方形 12">
                <a:extLst>
                  <a:ext uri="{FF2B5EF4-FFF2-40B4-BE49-F238E27FC236}">
                    <a16:creationId xmlns:a16="http://schemas.microsoft.com/office/drawing/2014/main" id="{46518B94-DD99-4535-A350-F35DFF82753C}"/>
                  </a:ext>
                </a:extLst>
              </p:cNvPr>
              <p:cNvSpPr/>
              <p:nvPr/>
            </p:nvSpPr>
            <p:spPr>
              <a:xfrm>
                <a:off x="115009" y="2903900"/>
                <a:ext cx="5266040" cy="2566771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</p:grpSp>
        <p:sp>
          <p:nvSpPr>
            <p:cNvPr id="17" name="正方形/長方形 16">
              <a:extLst>
                <a:ext uri="{FF2B5EF4-FFF2-40B4-BE49-F238E27FC236}">
                  <a16:creationId xmlns:a16="http://schemas.microsoft.com/office/drawing/2014/main" id="{E1D1CD8C-C644-47FD-AD86-8680BCAA04B9}"/>
                </a:ext>
              </a:extLst>
            </p:cNvPr>
            <p:cNvSpPr/>
            <p:nvPr/>
          </p:nvSpPr>
          <p:spPr>
            <a:xfrm>
              <a:off x="5535050" y="2832770"/>
              <a:ext cx="2860011" cy="261874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8" name="正方形/長方形 17">
              <a:extLst>
                <a:ext uri="{FF2B5EF4-FFF2-40B4-BE49-F238E27FC236}">
                  <a16:creationId xmlns:a16="http://schemas.microsoft.com/office/drawing/2014/main" id="{FF0CD4EE-42BC-45D5-B275-6B789C76CB81}"/>
                </a:ext>
              </a:extLst>
            </p:cNvPr>
            <p:cNvSpPr/>
            <p:nvPr/>
          </p:nvSpPr>
          <p:spPr>
            <a:xfrm>
              <a:off x="5621119" y="2967970"/>
              <a:ext cx="2672661" cy="2323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spcAft>
                  <a:spcPts val="0"/>
                </a:spcAft>
              </a:pPr>
              <a:r>
                <a:rPr lang="ja-JP" altLang="ja-JP" sz="2000" b="1" kern="100" dirty="0">
                  <a:solidFill>
                    <a:srgbClr val="00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  <a:cs typeface="Times New Roman" panose="02020603050405020304" pitchFamily="18" charset="0"/>
                </a:rPr>
                <a:t>スクランブルエッグ</a:t>
              </a:r>
              <a:endParaRPr lang="en-US" altLang="ja-JP" sz="800" b="1" kern="100" dirty="0">
                <a:latin typeface="ＭＳ 明朝" panose="02020609040205080304" pitchFamily="17" charset="-128"/>
                <a:ea typeface="ＭＳ 明朝" panose="02020609040205080304" pitchFamily="17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b="1" kern="100" dirty="0">
                  <a:solidFill>
                    <a:srgbClr val="000000"/>
                  </a:solidFill>
                  <a:latin typeface="Century" panose="02040604050505020304" pitchFamily="18" charset="0"/>
                  <a:ea typeface="ＭＳ 明朝" panose="02020609040205080304" pitchFamily="17" charset="-128"/>
                  <a:cs typeface="Times New Roman" panose="02020603050405020304" pitchFamily="18" charset="0"/>
                </a:rPr>
                <a:t>　</a:t>
              </a:r>
              <a:endParaRPr lang="en-US" altLang="ja-JP" sz="1000" b="1" kern="100" dirty="0">
                <a:solidFill>
                  <a:srgbClr val="000000"/>
                </a:solidFill>
                <a:latin typeface="Century" panose="02040604050505020304" pitchFamily="18" charset="0"/>
                <a:ea typeface="ＭＳ 明朝" panose="02020609040205080304" pitchFamily="17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+mn-ea"/>
                  <a:cs typeface="Times New Roman" panose="02020603050405020304" pitchFamily="18" charset="0"/>
                </a:rPr>
                <a:t>        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卵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50g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　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牛乳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5ml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またはバター…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5ml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    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…</a:t>
              </a:r>
              <a:r>
                <a:rPr lang="en-US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0.5g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  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こしょう…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少々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①卵をわってうつわに入れ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ときほぐし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牛乳をくわえ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塩とこしょうで味を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つける。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②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フライパンを中火にかけて</a:t>
              </a: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火を弱めて</a:t>
              </a:r>
              <a:endParaRPr lang="en-US" altLang="ja-JP" sz="1000" kern="100" dirty="0">
                <a:solidFill>
                  <a:srgbClr val="000000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en-US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　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から</a:t>
              </a:r>
              <a:r>
                <a:rPr lang="ja-JP" altLang="en-US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，</a:t>
              </a: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油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を全体にいきわたらせる。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③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フライパンに卵を手早く流しこむ。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  <a:p>
              <a:pPr algn="just">
                <a:spcAft>
                  <a:spcPts val="0"/>
                </a:spcAft>
              </a:pPr>
              <a:r>
                <a:rPr lang="ja-JP" altLang="ja-JP" sz="1000" kern="100" dirty="0" smtClean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④</a:t>
              </a:r>
              <a:r>
                <a:rPr lang="ja-JP" altLang="ja-JP" sz="1000" kern="100" dirty="0">
                  <a:solidFill>
                    <a:srgbClr val="000000"/>
                  </a:solidFill>
                  <a:latin typeface="ＭＳ ゴシック" panose="020B0609070205080204" pitchFamily="49" charset="-128"/>
                  <a:ea typeface="ＭＳ ゴシック" panose="020B0609070205080204" pitchFamily="49" charset="-128"/>
                  <a:cs typeface="Times New Roman" panose="02020603050405020304" pitchFamily="18" charset="0"/>
                </a:rPr>
                <a:t>かきまぜながら中火でいためる。</a:t>
              </a:r>
              <a:endParaRPr lang="ja-JP" altLang="ja-JP" sz="1000" kern="100" dirty="0">
                <a:latin typeface="ＭＳ ゴシック" panose="020B0609070205080204" pitchFamily="49" charset="-128"/>
                <a:ea typeface="ＭＳ ゴシック" panose="020B0609070205080204" pitchFamily="49" charset="-128"/>
                <a:cs typeface="Times New Roman" panose="02020603050405020304" pitchFamily="18" charset="0"/>
              </a:endParaRPr>
            </a:p>
          </p:txBody>
        </p:sp>
        <p:sp>
          <p:nvSpPr>
            <p:cNvPr id="19" name="正方形/長方形 18">
              <a:extLst>
                <a:ext uri="{FF2B5EF4-FFF2-40B4-BE49-F238E27FC236}">
                  <a16:creationId xmlns:a16="http://schemas.microsoft.com/office/drawing/2014/main" id="{C2C0E8F7-90F7-4D55-A9CA-9BF8EA6A724B}"/>
                </a:ext>
              </a:extLst>
            </p:cNvPr>
            <p:cNvSpPr/>
            <p:nvPr/>
          </p:nvSpPr>
          <p:spPr>
            <a:xfrm>
              <a:off x="5942465" y="3402631"/>
              <a:ext cx="2029968" cy="56817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0" name="正方形/長方形 19">
              <a:extLst>
                <a:ext uri="{FF2B5EF4-FFF2-40B4-BE49-F238E27FC236}">
                  <a16:creationId xmlns:a16="http://schemas.microsoft.com/office/drawing/2014/main" id="{2F9C30B0-3E9E-4BEA-94CA-FA10B77AF145}"/>
                </a:ext>
              </a:extLst>
            </p:cNvPr>
            <p:cNvSpPr/>
            <p:nvPr/>
          </p:nvSpPr>
          <p:spPr>
            <a:xfrm>
              <a:off x="5623208" y="2895381"/>
              <a:ext cx="2696699" cy="2486311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3668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2432</TotalTime>
  <Words>45</Words>
  <Application>Microsoft Office PowerPoint</Application>
  <PresentationFormat>画面に合わせる (4:3)</PresentationFormat>
  <Paragraphs>57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3" baseType="lpstr">
      <vt:lpstr>HG丸ｺﾞｼｯｸM-PRO</vt:lpstr>
      <vt:lpstr>ＭＳ Ｐゴシック</vt:lpstr>
      <vt:lpstr>ＭＳ ゴシック</vt:lpstr>
      <vt:lpstr>ＭＳ 明朝</vt:lpstr>
      <vt:lpstr>Arial</vt:lpstr>
      <vt:lpstr>Calibri</vt:lpstr>
      <vt:lpstr>Calibri Light</vt:lpstr>
      <vt:lpstr>Century</vt:lpstr>
      <vt:lpstr>Times New Roman</vt:lpstr>
      <vt:lpstr>Office テーマ</vt:lpstr>
      <vt:lpstr>1食分バランス献立学習 料理（写真およびレシピ）   （平成29年２月発行　開隆堂教科書準拠）</vt:lpstr>
      <vt:lpstr>PowerPoint プレゼンテーション</vt:lpstr>
      <vt:lpstr>PowerPoint プレゼンテーション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UDAKA Junko</dc:creator>
  <cp:lastModifiedBy>松前町教育委員会</cp:lastModifiedBy>
  <cp:revision>205</cp:revision>
  <cp:lastPrinted>2018-07-30T13:41:04Z</cp:lastPrinted>
  <dcterms:created xsi:type="dcterms:W3CDTF">2018-06-18T04:48:24Z</dcterms:created>
  <dcterms:modified xsi:type="dcterms:W3CDTF">2018-08-01T06:13:01Z</dcterms:modified>
</cp:coreProperties>
</file>