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329" r:id="rId2"/>
    <p:sldId id="306" r:id="rId3"/>
    <p:sldId id="314" r:id="rId4"/>
    <p:sldId id="320" r:id="rId5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588" autoAdjust="0"/>
    <p:restoredTop sz="94660"/>
  </p:normalViewPr>
  <p:slideViewPr>
    <p:cSldViewPr snapToGrid="0">
      <p:cViewPr varScale="1">
        <p:scale>
          <a:sx n="49" d="100"/>
          <a:sy n="49" d="100"/>
        </p:scale>
        <p:origin x="54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026695" y="3304903"/>
            <a:ext cx="7315200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副菜</a:t>
            </a:r>
            <a:r>
              <a:rPr lang="en-US" altLang="ja-JP" sz="2800" dirty="0" smtClean="0">
                <a:solidFill>
                  <a:schemeClr val="tx1"/>
                </a:solidFill>
              </a:rPr>
              <a:t>b </a:t>
            </a:r>
            <a:r>
              <a:rPr lang="ja-JP" altLang="en-US" sz="2800" dirty="0" smtClean="0">
                <a:solidFill>
                  <a:schemeClr val="tx1"/>
                </a:solidFill>
              </a:rPr>
              <a:t>その２</a:t>
            </a:r>
            <a:endParaRPr lang="en-US" altLang="ja-JP" sz="2800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（緑色食品が多く入っているおかず）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グループ化 9"/>
          <p:cNvGrpSpPr/>
          <p:nvPr/>
        </p:nvGrpSpPr>
        <p:grpSpPr>
          <a:xfrm>
            <a:off x="47117" y="38920"/>
            <a:ext cx="6686297" cy="3105404"/>
            <a:chOff x="47117" y="38920"/>
            <a:chExt cx="6686297" cy="3105404"/>
          </a:xfrm>
        </p:grpSpPr>
        <p:grpSp>
          <p:nvGrpSpPr>
            <p:cNvPr id="4" name="グループ化 3"/>
            <p:cNvGrpSpPr/>
            <p:nvPr/>
          </p:nvGrpSpPr>
          <p:grpSpPr>
            <a:xfrm>
              <a:off x="3423569" y="38920"/>
              <a:ext cx="3309845" cy="3105404"/>
              <a:chOff x="3423569" y="38920"/>
              <a:chExt cx="3309845" cy="3105404"/>
            </a:xfrm>
          </p:grpSpPr>
          <p:sp>
            <p:nvSpPr>
              <p:cNvPr id="2" name="正方形/長方形 1">
                <a:extLst>
                  <a:ext uri="{FF2B5EF4-FFF2-40B4-BE49-F238E27FC236}">
                    <a16:creationId xmlns:a16="http://schemas.microsoft.com/office/drawing/2014/main" id="{1AF09D13-EACA-4A6F-8FE9-42F449C6B4AC}"/>
                  </a:ext>
                </a:extLst>
              </p:cNvPr>
              <p:cNvSpPr/>
              <p:nvPr/>
            </p:nvSpPr>
            <p:spPr>
              <a:xfrm>
                <a:off x="3423569" y="38920"/>
                <a:ext cx="3309845" cy="3105404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" name="正方形/長方形 7">
                <a:extLst>
                  <a:ext uri="{FF2B5EF4-FFF2-40B4-BE49-F238E27FC236}">
                    <a16:creationId xmlns:a16="http://schemas.microsoft.com/office/drawing/2014/main" id="{20D76BF6-D1C0-4C14-A36D-BD9575E68D8F}"/>
                  </a:ext>
                </a:extLst>
              </p:cNvPr>
              <p:cNvSpPr/>
              <p:nvPr/>
            </p:nvSpPr>
            <p:spPr>
              <a:xfrm>
                <a:off x="3530078" y="70418"/>
                <a:ext cx="3203336" cy="29546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ja-JP" b="1" kern="100" dirty="0" smtClean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    </a:t>
                </a:r>
                <a:r>
                  <a:rPr lang="ja-JP" altLang="ja-JP" b="1" kern="100" dirty="0" smtClean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三色</a:t>
                </a:r>
                <a:r>
                  <a:rPr lang="ja-JP" altLang="ja-JP" b="1" kern="100" dirty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野菜の油いため</a:t>
                </a:r>
                <a:endParaRPr lang="en-US" altLang="ja-JP" sz="500" b="1" kern="100" dirty="0">
                  <a:solidFill>
                    <a:prstClr val="black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lvl="0" algn="ctr"/>
                <a:endParaRPr lang="en-US" altLang="ja-JP" sz="300" b="1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にんじん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15g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ピーマン…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20g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キャベツ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50g   </a:t>
                </a:r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油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3ml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塩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・</a:t>
                </a:r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こしょう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少々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endParaRPr lang="en-US" altLang="ja-JP" sz="3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①にんじん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ピーマンは軽くこすってあらい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ざるに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移して水を切る。</a:t>
                </a:r>
              </a:p>
              <a:p>
                <a:pPr lvl="0" algn="just"/>
                <a:endParaRPr lang="en-US" altLang="ja-JP" sz="5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②にんじん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は，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4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㎝輪切りにしたものを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たて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㎜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あつ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さに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切った後，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㎜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はばの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せん切り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ja-JP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ピーマン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は，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半分に切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り（たねはつけたままで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よい），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㎜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はばの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せん切り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ja-JP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キャベツ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en-US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4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に切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ったのち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はばの　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たん</a:t>
                </a:r>
                <a:r>
                  <a:rPr lang="ja-JP" altLang="ja-JP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ざく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切り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。（しんはうす切り）</a:t>
                </a:r>
                <a:endParaRPr lang="en-US" altLang="ja-JP" sz="1000" kern="100" dirty="0" smtClean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endParaRPr lang="en-US" altLang="ja-JP" sz="5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③フライパンを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中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火にかけ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油を全体に</a:t>
                </a:r>
                <a:r>
                  <a:rPr lang="ja-JP" altLang="ja-JP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いきわた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らせる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材料を順に入れ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手早くいためる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ja-JP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endParaRPr lang="en-US" altLang="ja-JP" sz="5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④塩・こしょうで味をつけて火を止め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1000" kern="100" dirty="0" smtClean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もりつける。</a:t>
                </a:r>
                <a:endParaRPr lang="ja-JP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正方形/長方形 8">
                <a:extLst>
                  <a:ext uri="{FF2B5EF4-FFF2-40B4-BE49-F238E27FC236}">
                    <a16:creationId xmlns:a16="http://schemas.microsoft.com/office/drawing/2014/main" id="{54DB1300-B408-4EAE-A5A8-904817E9EA41}"/>
                  </a:ext>
                </a:extLst>
              </p:cNvPr>
              <p:cNvSpPr/>
              <p:nvPr/>
            </p:nvSpPr>
            <p:spPr>
              <a:xfrm>
                <a:off x="3530079" y="442247"/>
                <a:ext cx="3123738" cy="337843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pic>
          <p:nvPicPr>
            <p:cNvPr id="22" name="Picture 2" descr="I:\2013卒研tomita\調理実習\DSC00097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lum bright="10000" contrast="27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7117" y="42616"/>
              <a:ext cx="3309845" cy="3089297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グループ化 10"/>
          <p:cNvGrpSpPr/>
          <p:nvPr/>
        </p:nvGrpSpPr>
        <p:grpSpPr>
          <a:xfrm>
            <a:off x="47114" y="3217844"/>
            <a:ext cx="7702623" cy="3632386"/>
            <a:chOff x="47114" y="3217844"/>
            <a:chExt cx="7702623" cy="3632386"/>
          </a:xfrm>
        </p:grpSpPr>
        <p:pic>
          <p:nvPicPr>
            <p:cNvPr id="17" name="Picture 2" descr="I:\2013卒研tomita\調理実習\DSC00175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7114" y="3233837"/>
              <a:ext cx="3816424" cy="360040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グループ化 5"/>
            <p:cNvGrpSpPr/>
            <p:nvPr/>
          </p:nvGrpSpPr>
          <p:grpSpPr>
            <a:xfrm>
              <a:off x="3933313" y="3217844"/>
              <a:ext cx="3816424" cy="3632386"/>
              <a:chOff x="3933313" y="3217844"/>
              <a:chExt cx="3816424" cy="3632386"/>
            </a:xfrm>
          </p:grpSpPr>
          <p:sp>
            <p:nvSpPr>
              <p:cNvPr id="19" name="正方形/長方形 18"/>
              <p:cNvSpPr/>
              <p:nvPr/>
            </p:nvSpPr>
            <p:spPr>
              <a:xfrm>
                <a:off x="4458774" y="3603082"/>
                <a:ext cx="276550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ja-JP" altLang="en-US" sz="2000" b="1" dirty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ゆで野菜のポン</a:t>
                </a:r>
                <a:r>
                  <a:rPr lang="ja-JP" altLang="en-US" sz="2000" b="1" dirty="0" err="1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ず</a:t>
                </a:r>
                <a:r>
                  <a:rPr lang="ja-JP" altLang="en-US" sz="2000" b="1" dirty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あえ</a:t>
                </a:r>
              </a:p>
            </p:txBody>
          </p:sp>
          <p:sp>
            <p:nvSpPr>
              <p:cNvPr id="5" name="正方形/長方形 4"/>
              <p:cNvSpPr/>
              <p:nvPr/>
            </p:nvSpPr>
            <p:spPr>
              <a:xfrm>
                <a:off x="4008424" y="4046117"/>
                <a:ext cx="3666202" cy="2015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       </a:t>
                </a:r>
                <a:r>
                  <a:rPr lang="ja-JP" altLang="en-US" sz="1000" kern="100" dirty="0" err="1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まつな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…20g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　もやし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25g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　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       </a:t>
                </a:r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にんじん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15g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ポン</a:t>
                </a:r>
                <a:r>
                  <a:rPr lang="ja-JP" altLang="en-US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ず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適量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①野菜をよくあらう。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endParaRPr lang="en-US" altLang="ja-JP" sz="5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②こまつなは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5cm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長さぶつ切り</a:t>
                </a:r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</a:t>
                </a:r>
                <a:endParaRPr lang="en-US" altLang="ja-JP" sz="1000" dirty="0" smtClean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にんじん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は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5cm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長させん切り。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endParaRPr lang="en-US" altLang="ja-JP" sz="5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③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高さの熱湯で，こまつなの葉以外を先に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2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～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3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分ゆでる。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そのあと，葉を入れて，さっとゆでて，</a:t>
                </a:r>
                <a:r>
                  <a:rPr lang="ja-JP" altLang="ja-JP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ざる</a:t>
                </a:r>
                <a:r>
                  <a:rPr lang="ja-JP" altLang="en-US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で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水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を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切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り，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ひろげてさます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（ゆですぎないこと。味がぬけるので，水につけない。）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endParaRPr lang="en-US" altLang="ja-JP" sz="5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④ポン</a:t>
                </a:r>
                <a:r>
                  <a:rPr lang="ja-JP" altLang="en-US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ずと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合わせる。</a:t>
                </a:r>
                <a:endParaRPr lang="ja-JP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正方形/長方形 23">
                <a:extLst>
                  <a:ext uri="{FF2B5EF4-FFF2-40B4-BE49-F238E27FC236}">
                    <a16:creationId xmlns:a16="http://schemas.microsoft.com/office/drawing/2014/main" id="{1AF09D13-EACA-4A6F-8FE9-42F449C6B4AC}"/>
                  </a:ext>
                </a:extLst>
              </p:cNvPr>
              <p:cNvSpPr/>
              <p:nvPr/>
            </p:nvSpPr>
            <p:spPr>
              <a:xfrm>
                <a:off x="3933313" y="3217844"/>
                <a:ext cx="3816424" cy="3632386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5" name="正方形/長方形 24">
                <a:extLst>
                  <a:ext uri="{FF2B5EF4-FFF2-40B4-BE49-F238E27FC236}">
                    <a16:creationId xmlns:a16="http://schemas.microsoft.com/office/drawing/2014/main" id="{54DB1300-B408-4EAE-A5A8-904817E9EA41}"/>
                  </a:ext>
                </a:extLst>
              </p:cNvPr>
              <p:cNvSpPr/>
              <p:nvPr/>
            </p:nvSpPr>
            <p:spPr>
              <a:xfrm>
                <a:off x="4828032" y="4046117"/>
                <a:ext cx="2167128" cy="40272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4446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グループ化 41"/>
          <p:cNvGrpSpPr/>
          <p:nvPr/>
        </p:nvGrpSpPr>
        <p:grpSpPr>
          <a:xfrm>
            <a:off x="55385" y="0"/>
            <a:ext cx="6565960" cy="3284795"/>
            <a:chOff x="42415" y="3486115"/>
            <a:chExt cx="6565960" cy="3284795"/>
          </a:xfrm>
        </p:grpSpPr>
        <p:pic>
          <p:nvPicPr>
            <p:cNvPr id="35" name="図 34">
              <a:extLst>
                <a:ext uri="{FF2B5EF4-FFF2-40B4-BE49-F238E27FC236}">
                  <a16:creationId xmlns:a16="http://schemas.microsoft.com/office/drawing/2014/main" id="{B7FB260C-5A73-4559-A15F-62CF708322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415" y="3505196"/>
              <a:ext cx="3240000" cy="3265714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grpSp>
          <p:nvGrpSpPr>
            <p:cNvPr id="36" name="グループ化 35"/>
            <p:cNvGrpSpPr/>
            <p:nvPr/>
          </p:nvGrpSpPr>
          <p:grpSpPr>
            <a:xfrm>
              <a:off x="3325960" y="3486115"/>
              <a:ext cx="3282415" cy="3284795"/>
              <a:chOff x="3334086" y="31640"/>
              <a:chExt cx="3281668" cy="3400149"/>
            </a:xfrm>
          </p:grpSpPr>
          <p:sp>
            <p:nvSpPr>
              <p:cNvPr id="37" name="正方形/長方形 36">
                <a:extLst>
                  <a:ext uri="{FF2B5EF4-FFF2-40B4-BE49-F238E27FC236}">
                    <a16:creationId xmlns:a16="http://schemas.microsoft.com/office/drawing/2014/main" id="{977F9169-8AD9-4938-B8D4-038637D83A52}"/>
                  </a:ext>
                </a:extLst>
              </p:cNvPr>
              <p:cNvSpPr/>
              <p:nvPr/>
            </p:nvSpPr>
            <p:spPr>
              <a:xfrm>
                <a:off x="3354920" y="31640"/>
                <a:ext cx="3240000" cy="3400149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" name="テキスト ボックス 37">
                <a:extLst>
                  <a:ext uri="{FF2B5EF4-FFF2-40B4-BE49-F238E27FC236}">
                    <a16:creationId xmlns:a16="http://schemas.microsoft.com/office/drawing/2014/main" id="{3902EFA6-666E-4F74-8330-486AC5D13E81}"/>
                  </a:ext>
                </a:extLst>
              </p:cNvPr>
              <p:cNvSpPr txBox="1"/>
              <p:nvPr/>
            </p:nvSpPr>
            <p:spPr>
              <a:xfrm>
                <a:off x="3334086" y="739134"/>
                <a:ext cx="3281668" cy="19851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2000" b="1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ピーマンと小魚の油いため</a:t>
                </a:r>
                <a:endParaRPr kumimoji="1" lang="en-US" altLang="ja-JP" sz="2000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endParaRPr lang="en-US" altLang="ja-JP" sz="1000" dirty="0"/>
              </a:p>
              <a:p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ピーマン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…50g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 </a:t>
                </a: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油あげ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…10g</a:t>
                </a: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ちりめんじゃこ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…5g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油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</a:t>
                </a:r>
                <a:r>
                  <a:rPr lang="en-US" altLang="ja-JP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3ml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kumimoji="1" lang="en-US" altLang="ja-JP" sz="8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①ピーマンは，ヘタをのぞき（たねはあってよい）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せん切り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する。</a:t>
                </a:r>
                <a:endPara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油あげは，食べやすい大きさにたん</a:t>
                </a:r>
                <a:r>
                  <a:rPr lang="ja-JP" altLang="en-US" sz="10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ざく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切り。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kumimoji="1" lang="en-US" altLang="ja-JP" sz="5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②フライパンを温め，油を全体に行きわたらせ，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材料をいためる。あぶらあげがしんなりしない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場合は，水少々を入れて少しいためる。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</p:txBody>
          </p:sp>
          <p:sp>
            <p:nvSpPr>
              <p:cNvPr id="39" name="正方形/長方形 38">
                <a:extLst>
                  <a:ext uri="{FF2B5EF4-FFF2-40B4-BE49-F238E27FC236}">
                    <a16:creationId xmlns:a16="http://schemas.microsoft.com/office/drawing/2014/main" id="{A2A047C6-03F1-42A3-9EDB-0088838C7050}"/>
                  </a:ext>
                </a:extLst>
              </p:cNvPr>
              <p:cNvSpPr/>
              <p:nvPr/>
            </p:nvSpPr>
            <p:spPr>
              <a:xfrm>
                <a:off x="3668422" y="1192664"/>
                <a:ext cx="2353550" cy="41725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16" name="グループ化 15"/>
          <p:cNvGrpSpPr/>
          <p:nvPr/>
        </p:nvGrpSpPr>
        <p:grpSpPr>
          <a:xfrm>
            <a:off x="55385" y="3435531"/>
            <a:ext cx="7103061" cy="3370218"/>
            <a:chOff x="55385" y="3259084"/>
            <a:chExt cx="7439557" cy="3546665"/>
          </a:xfrm>
        </p:grpSpPr>
        <p:grpSp>
          <p:nvGrpSpPr>
            <p:cNvPr id="17" name="グループ化 16"/>
            <p:cNvGrpSpPr/>
            <p:nvPr/>
          </p:nvGrpSpPr>
          <p:grpSpPr>
            <a:xfrm>
              <a:off x="3823160" y="3259084"/>
              <a:ext cx="3671782" cy="3546665"/>
              <a:chOff x="3814928" y="3293917"/>
              <a:chExt cx="3671782" cy="3546665"/>
            </a:xfrm>
          </p:grpSpPr>
          <p:sp>
            <p:nvSpPr>
              <p:cNvPr id="19" name="正方形/長方形 18">
                <a:extLst>
                  <a:ext uri="{FF2B5EF4-FFF2-40B4-BE49-F238E27FC236}">
                    <a16:creationId xmlns:a16="http://schemas.microsoft.com/office/drawing/2014/main" id="{540989AF-DDCB-4D36-AF73-72CFB5454805}"/>
                  </a:ext>
                </a:extLst>
              </p:cNvPr>
              <p:cNvSpPr/>
              <p:nvPr/>
            </p:nvSpPr>
            <p:spPr>
              <a:xfrm>
                <a:off x="4089308" y="3651477"/>
                <a:ext cx="3140440" cy="2831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altLang="ja-JP" sz="2000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   </a:t>
                </a:r>
                <a:r>
                  <a:rPr lang="ja-JP" altLang="ja-JP" sz="2000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青菜</a:t>
                </a:r>
                <a:r>
                  <a:rPr lang="ja-JP" altLang="ja-JP" sz="20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とコーン、</a:t>
                </a:r>
                <a:endParaRPr lang="en-US" altLang="ja-JP" sz="2000" b="1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ja-JP" altLang="ja-JP" sz="20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ベーコンの油いため</a:t>
                </a:r>
                <a:endParaRPr lang="en-US" altLang="ja-JP" sz="2000" b="1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ja-JP" altLang="ja-JP" sz="800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indent="133350" algn="just">
                  <a:spcAft>
                    <a:spcPts val="0"/>
                  </a:spcAft>
                </a:pP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まつな…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50g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コーン…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10g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indent="133350" algn="just">
                  <a:spcAft>
                    <a:spcPts val="0"/>
                  </a:spcAft>
                </a:pP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ベーコン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20g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油…</a:t>
                </a: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3ml</a:t>
                </a:r>
                <a:endPara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indent="133350" algn="just">
                  <a:spcAft>
                    <a:spcPts val="0"/>
                  </a:spcAft>
                </a:pP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塩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・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こしょう…少々</a:t>
                </a:r>
              </a:p>
              <a:p>
                <a:pPr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①こまつなは長さ５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cm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ベーコンは，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㎝に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切る。</a:t>
                </a:r>
                <a:endPara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温めた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フライパンに油をいきわたらせる。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③こまつなのくき部分とベーコンを入れて，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いためる。火が通ったらこまつなの葉の部分と　　</a:t>
                </a:r>
              </a:p>
              <a:p>
                <a:pPr indent="133350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コーンを入れていためる。</a:t>
                </a:r>
              </a:p>
              <a:p>
                <a:pPr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④弱火にして塩・こしょうで味つけをする。</a:t>
                </a:r>
                <a:endParaRPr lang="ja-JP" altLang="ja-JP" sz="1000" kern="100" dirty="0"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正方形/長方形 19">
                <a:extLst>
                  <a:ext uri="{FF2B5EF4-FFF2-40B4-BE49-F238E27FC236}">
                    <a16:creationId xmlns:a16="http://schemas.microsoft.com/office/drawing/2014/main" id="{5A074E02-225D-42D6-83D3-55AFC7F1B36B}"/>
                  </a:ext>
                </a:extLst>
              </p:cNvPr>
              <p:cNvSpPr/>
              <p:nvPr/>
            </p:nvSpPr>
            <p:spPr>
              <a:xfrm>
                <a:off x="3814928" y="3293917"/>
                <a:ext cx="3671782" cy="3546665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正方形/長方形 20">
                <a:extLst>
                  <a:ext uri="{FF2B5EF4-FFF2-40B4-BE49-F238E27FC236}">
                    <a16:creationId xmlns:a16="http://schemas.microsoft.com/office/drawing/2014/main" id="{6BA756C5-576D-4990-A68C-ACB2FC3DBDA2}"/>
                  </a:ext>
                </a:extLst>
              </p:cNvPr>
              <p:cNvSpPr/>
              <p:nvPr/>
            </p:nvSpPr>
            <p:spPr>
              <a:xfrm>
                <a:off x="4453473" y="4398062"/>
                <a:ext cx="2412109" cy="531563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pic>
          <p:nvPicPr>
            <p:cNvPr id="18" name="Picture 2" descr="I:\2013卒研tomita\調理実習\DSC00178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lum bright="17000" contrast="21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6200000">
              <a:off x="142144" y="3172326"/>
              <a:ext cx="3521122" cy="369463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4684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グループ化 40"/>
          <p:cNvGrpSpPr/>
          <p:nvPr/>
        </p:nvGrpSpPr>
        <p:grpSpPr>
          <a:xfrm>
            <a:off x="34836" y="3321807"/>
            <a:ext cx="5120519" cy="2552129"/>
            <a:chOff x="34836" y="3321807"/>
            <a:chExt cx="5120519" cy="2552129"/>
          </a:xfrm>
        </p:grpSpPr>
        <p:grpSp>
          <p:nvGrpSpPr>
            <p:cNvPr id="18" name="グループ化 17"/>
            <p:cNvGrpSpPr/>
            <p:nvPr/>
          </p:nvGrpSpPr>
          <p:grpSpPr>
            <a:xfrm>
              <a:off x="34836" y="3321807"/>
              <a:ext cx="2544975" cy="2552129"/>
              <a:chOff x="252676" y="3889615"/>
              <a:chExt cx="2544975" cy="2552129"/>
            </a:xfrm>
          </p:grpSpPr>
          <p:pic>
            <p:nvPicPr>
              <p:cNvPr id="19" name="Picture 2" descr="I:\2013卒研tomita\調理実習\DSC00179.JPG"/>
              <p:cNvPicPr>
                <a:picLocks noChangeAspect="1" noChangeArrowheads="1"/>
              </p:cNvPicPr>
              <p:nvPr/>
            </p:nvPicPr>
            <p:blipFill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5400000">
                <a:off x="839220" y="4456018"/>
                <a:ext cx="2497539" cy="1419323"/>
              </a:xfrm>
              <a:prstGeom prst="rect">
                <a:avLst/>
              </a:prstGeom>
              <a:noFill/>
              <a:ln w="38100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図 19"/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rot="5400000">
                <a:off x="-435817" y="4627598"/>
                <a:ext cx="2524836" cy="1103455"/>
              </a:xfrm>
              <a:prstGeom prst="rect">
                <a:avLst/>
              </a:prstGeom>
            </p:spPr>
          </p:pic>
          <p:sp>
            <p:nvSpPr>
              <p:cNvPr id="21" name="正方形/長方形 20"/>
              <p:cNvSpPr/>
              <p:nvPr/>
            </p:nvSpPr>
            <p:spPr>
              <a:xfrm>
                <a:off x="252676" y="3889615"/>
                <a:ext cx="2544975" cy="2520001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22" name="グループ化 21"/>
            <p:cNvGrpSpPr/>
            <p:nvPr/>
          </p:nvGrpSpPr>
          <p:grpSpPr>
            <a:xfrm>
              <a:off x="2632577" y="3321807"/>
              <a:ext cx="2522778" cy="2520001"/>
              <a:chOff x="2634914" y="2640405"/>
              <a:chExt cx="2522778" cy="2520001"/>
            </a:xfrm>
          </p:grpSpPr>
          <p:sp>
            <p:nvSpPr>
              <p:cNvPr id="23" name="正方形/長方形 22">
                <a:extLst>
                  <a:ext uri="{FF2B5EF4-FFF2-40B4-BE49-F238E27FC236}">
                    <a16:creationId xmlns:a16="http://schemas.microsoft.com/office/drawing/2014/main" id="{FD593B77-8897-4EE9-BCC8-5FF3FB58E963}"/>
                  </a:ext>
                </a:extLst>
              </p:cNvPr>
              <p:cNvSpPr/>
              <p:nvPr/>
            </p:nvSpPr>
            <p:spPr>
              <a:xfrm>
                <a:off x="2673342" y="2754612"/>
                <a:ext cx="2445922" cy="23237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ja-JP" altLang="en-US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　にんじん </a:t>
                </a:r>
                <a:r>
                  <a:rPr lang="en-US" altLang="ja-JP" kern="100" dirty="0" smtClean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</a:t>
                </a:r>
                <a:r>
                  <a:rPr lang="en-US" altLang="ja-JP" kern="100" dirty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20g)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アスパラガス</a:t>
                </a:r>
                <a:r>
                  <a:rPr lang="ja-JP" altLang="en-US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kern="100" dirty="0" smtClean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(15g)</a:t>
                </a:r>
                <a:endParaRPr lang="ja-JP" altLang="ja-JP" kern="100" dirty="0" smtClean="0"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en-US" sz="1000" kern="100" dirty="0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（</a:t>
                </a:r>
                <a:r>
                  <a:rPr lang="en-US" altLang="ja-JP" sz="1000" kern="100" dirty="0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※</a:t>
                </a:r>
                <a:r>
                  <a:rPr lang="ja-JP" altLang="en-US" sz="1000" kern="100" dirty="0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にんじんは，ミニトマト</a:t>
                </a:r>
                <a:r>
                  <a:rPr lang="en-US" altLang="ja-JP" sz="1000" kern="100" dirty="0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25</a:t>
                </a:r>
                <a:r>
                  <a:rPr lang="ja-JP" altLang="en-US" sz="1000" kern="100" dirty="0" err="1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ｇ</a:t>
                </a:r>
                <a:r>
                  <a:rPr lang="ja-JP" altLang="en-US" sz="1000" kern="100" dirty="0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にかえても</a:t>
                </a:r>
                <a:endParaRPr lang="en-US" altLang="ja-JP" sz="1000" kern="100" dirty="0" smtClean="0">
                  <a:latin typeface="AR P丸ゴシック体E" panose="020F0900000000000000" pitchFamily="50" charset="-128"/>
                  <a:ea typeface="AR P丸ゴシック体E" panose="020F0900000000000000" pitchFamily="50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en-US" sz="1000" kern="100" dirty="0" smtClean="0">
                    <a:latin typeface="AR P丸ゴシック体E" panose="020F0900000000000000" pitchFamily="50" charset="-128"/>
                    <a:ea typeface="AR P丸ゴシック体E" panose="020F0900000000000000" pitchFamily="50" charset="-128"/>
                    <a:cs typeface="Times New Roman" panose="02020603050405020304" pitchFamily="18" charset="0"/>
                  </a:rPr>
                  <a:t>　よい。）</a:t>
                </a:r>
                <a:endParaRPr lang="en-US" altLang="ja-JP" sz="1000" kern="100" dirty="0" smtClean="0">
                  <a:latin typeface="AR P丸ゴシック体E" panose="020F0900000000000000" pitchFamily="50" charset="-128"/>
                  <a:ea typeface="AR P丸ゴシック体E" panose="020F0900000000000000" pitchFamily="50" charset="-128"/>
                  <a:cs typeface="Times New Roman" panose="02020603050405020304" pitchFamily="18" charset="0"/>
                </a:endParaRPr>
              </a:p>
              <a:p>
                <a:pPr fontAlgn="ctr"/>
                <a:endParaRPr lang="en-US" altLang="ja-JP" sz="1000" kern="100" dirty="0" smtClean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アスパラガスとにんじんを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一口大に切る。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endParaRPr lang="en-US" altLang="ja-JP" sz="5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1㎝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高さの熱湯で，ふたをしてゆでる。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（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アスパラガスはかためにゆでる。）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lang="ja-JP" altLang="en-US" sz="1000" dirty="0" err="1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ざるで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水切りしてもりつける。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（味がぬけるので，水につけない）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>
                  <a:spcAft>
                    <a:spcPts val="0"/>
                  </a:spcAft>
                </a:pPr>
                <a:endParaRPr lang="ja-JP" altLang="ja-JP" sz="1400" kern="100" dirty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正方形/長方形 23">
                <a:extLst>
                  <a:ext uri="{FF2B5EF4-FFF2-40B4-BE49-F238E27FC236}">
                    <a16:creationId xmlns:a16="http://schemas.microsoft.com/office/drawing/2014/main" id="{C3EF7824-C9E8-420B-8637-D4F6999AE23B}"/>
                  </a:ext>
                </a:extLst>
              </p:cNvPr>
              <p:cNvSpPr/>
              <p:nvPr/>
            </p:nvSpPr>
            <p:spPr>
              <a:xfrm>
                <a:off x="2634914" y="2640405"/>
                <a:ext cx="2522778" cy="2520001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42" name="グループ化 41"/>
          <p:cNvGrpSpPr/>
          <p:nvPr/>
        </p:nvGrpSpPr>
        <p:grpSpPr>
          <a:xfrm>
            <a:off x="6290707" y="51982"/>
            <a:ext cx="2737771" cy="5108800"/>
            <a:chOff x="6290707" y="51982"/>
            <a:chExt cx="2737771" cy="5108800"/>
          </a:xfrm>
        </p:grpSpPr>
        <p:pic>
          <p:nvPicPr>
            <p:cNvPr id="31" name="Picture 2" descr="I:\2013卒研tomita\調理実習\DSC00117.JPG"/>
            <p:cNvPicPr>
              <a:picLocks noChangeAspect="1" noChangeArrowheads="1"/>
            </p:cNvPicPr>
            <p:nvPr/>
          </p:nvPicPr>
          <p:blipFill rotWithShape="1">
            <a:blip r:embed="rId4" cstate="email">
              <a:lum bright="25000" contrast="4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292174" y="51982"/>
              <a:ext cx="2736304" cy="2520280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2" name="グループ化 31"/>
            <p:cNvGrpSpPr/>
            <p:nvPr/>
          </p:nvGrpSpPr>
          <p:grpSpPr>
            <a:xfrm>
              <a:off x="6290707" y="2640502"/>
              <a:ext cx="2737771" cy="2520280"/>
              <a:chOff x="6351670" y="2640502"/>
              <a:chExt cx="2737771" cy="2520280"/>
            </a:xfrm>
          </p:grpSpPr>
          <p:sp>
            <p:nvSpPr>
              <p:cNvPr id="33" name="正方形/長方形 32">
                <a:extLst>
                  <a:ext uri="{FF2B5EF4-FFF2-40B4-BE49-F238E27FC236}">
                    <a16:creationId xmlns:a16="http://schemas.microsoft.com/office/drawing/2014/main" id="{2EEF2C4E-BEAC-463A-B3B2-9810A3C38D7D}"/>
                  </a:ext>
                </a:extLst>
              </p:cNvPr>
              <p:cNvSpPr/>
              <p:nvPr/>
            </p:nvSpPr>
            <p:spPr>
              <a:xfrm>
                <a:off x="6426246" y="2813489"/>
                <a:ext cx="2588617" cy="2215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ja-JP" altLang="ja-JP" sz="20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青菜の</a:t>
                </a:r>
                <a:r>
                  <a:rPr lang="ja-JP" altLang="ja-JP" sz="2000" b="1" kern="100" dirty="0" err="1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ごま</a:t>
                </a:r>
                <a:r>
                  <a:rPr lang="ja-JP" altLang="ja-JP" sz="20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あえ</a:t>
                </a:r>
                <a:endParaRPr lang="en-US" altLang="ja-JP" sz="2000" b="1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800" b="1" kern="100" dirty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+mj-ea"/>
                    <a:ea typeface="+mj-ea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latin typeface="+mj-ea"/>
                    <a:ea typeface="+mj-ea"/>
                    <a:cs typeface="Times New Roman" panose="02020603050405020304" pitchFamily="18" charset="0"/>
                  </a:rPr>
                  <a:t> 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まつな…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50g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すりごま…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しょうゆ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5ml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なべに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1cm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高さの湯を沸かし，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はじめは，</a:t>
                </a:r>
                <a:r>
                  <a:rPr lang="ja-JP" altLang="ja-JP" sz="1000" kern="1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こまつなを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根元からゆで，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くたっ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となったら，全体を湯に入れて　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ゆで、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～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分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ゆでて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，取り出し，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～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4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㎝長さに切る。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②すりごま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しょうゆをまぜ合わせ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ゆでた小松菜を合える。</a:t>
                </a:r>
              </a:p>
            </p:txBody>
          </p:sp>
          <p:sp>
            <p:nvSpPr>
              <p:cNvPr id="34" name="正方形/長方形 33">
                <a:extLst>
                  <a:ext uri="{FF2B5EF4-FFF2-40B4-BE49-F238E27FC236}">
                    <a16:creationId xmlns:a16="http://schemas.microsoft.com/office/drawing/2014/main" id="{A5F908E4-22CD-40DF-98E1-7D346DD27BC3}"/>
                  </a:ext>
                </a:extLst>
              </p:cNvPr>
              <p:cNvSpPr/>
              <p:nvPr/>
            </p:nvSpPr>
            <p:spPr>
              <a:xfrm>
                <a:off x="6351670" y="2640502"/>
                <a:ext cx="2737771" cy="2520280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" name="正方形/長方形 34">
                <a:extLst>
                  <a:ext uri="{FF2B5EF4-FFF2-40B4-BE49-F238E27FC236}">
                    <a16:creationId xmlns:a16="http://schemas.microsoft.com/office/drawing/2014/main" id="{28719DDB-7D67-4063-8BF3-6135A0E8F05E}"/>
                  </a:ext>
                </a:extLst>
              </p:cNvPr>
              <p:cNvSpPr/>
              <p:nvPr/>
            </p:nvSpPr>
            <p:spPr>
              <a:xfrm>
                <a:off x="6695691" y="3244999"/>
                <a:ext cx="2186182" cy="43192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11" name="グループ化 10"/>
          <p:cNvGrpSpPr/>
          <p:nvPr/>
        </p:nvGrpSpPr>
        <p:grpSpPr>
          <a:xfrm>
            <a:off x="48392" y="43273"/>
            <a:ext cx="6182276" cy="3208573"/>
            <a:chOff x="48392" y="43273"/>
            <a:chExt cx="6182276" cy="3208573"/>
          </a:xfrm>
        </p:grpSpPr>
        <p:pic>
          <p:nvPicPr>
            <p:cNvPr id="36" name="図 35">
              <a:extLst>
                <a:ext uri="{FF2B5EF4-FFF2-40B4-BE49-F238E27FC236}">
                  <a16:creationId xmlns:a16="http://schemas.microsoft.com/office/drawing/2014/main" id="{88A87443-B017-4D8B-8AFE-B769781548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392" y="51446"/>
              <a:ext cx="3060000" cy="3200400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grpSp>
          <p:nvGrpSpPr>
            <p:cNvPr id="37" name="グループ化 36"/>
            <p:cNvGrpSpPr/>
            <p:nvPr/>
          </p:nvGrpSpPr>
          <p:grpSpPr>
            <a:xfrm>
              <a:off x="3170667" y="43273"/>
              <a:ext cx="3060001" cy="3208573"/>
              <a:chOff x="3283973" y="3593380"/>
              <a:chExt cx="3060001" cy="3200400"/>
            </a:xfrm>
          </p:grpSpPr>
          <p:sp>
            <p:nvSpPr>
              <p:cNvPr id="38" name="正方形/長方形 37">
                <a:extLst>
                  <a:ext uri="{FF2B5EF4-FFF2-40B4-BE49-F238E27FC236}">
                    <a16:creationId xmlns:a16="http://schemas.microsoft.com/office/drawing/2014/main" id="{672B4C7E-CB2F-4763-A981-D18122FF339F}"/>
                  </a:ext>
                </a:extLst>
              </p:cNvPr>
              <p:cNvSpPr/>
              <p:nvPr/>
            </p:nvSpPr>
            <p:spPr>
              <a:xfrm>
                <a:off x="3283973" y="3593380"/>
                <a:ext cx="3060000" cy="3200400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" name="テキスト ボックス 38">
                <a:extLst>
                  <a:ext uri="{FF2B5EF4-FFF2-40B4-BE49-F238E27FC236}">
                    <a16:creationId xmlns:a16="http://schemas.microsoft.com/office/drawing/2014/main" id="{1D127997-DC66-42A9-9106-534488A2DE88}"/>
                  </a:ext>
                </a:extLst>
              </p:cNvPr>
              <p:cNvSpPr txBox="1"/>
              <p:nvPr/>
            </p:nvSpPr>
            <p:spPr>
              <a:xfrm>
                <a:off x="3283974" y="4247167"/>
                <a:ext cx="3060000" cy="1892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ja-JP" altLang="en-US" sz="1600" b="1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ちん</a:t>
                </a:r>
                <a:r>
                  <a:rPr kumimoji="1" lang="ja-JP" altLang="en-US" sz="1600" b="1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げんさいとハムの油いため</a:t>
                </a:r>
                <a:endParaRPr kumimoji="1" lang="en-US" altLang="ja-JP" sz="1400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endParaRPr lang="en-US" altLang="ja-JP" sz="800" dirty="0"/>
              </a:p>
              <a:p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</a:t>
                </a: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ちん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げんさい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…50g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ハム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…13g</a:t>
                </a: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油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</a:t>
                </a:r>
                <a:r>
                  <a:rPr lang="en-US" altLang="ja-JP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2ml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kumimoji="1" lang="en-US" altLang="ja-JP" sz="8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①ちんげんさいとハムを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5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㎝くらいの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大きさに切る。</a:t>
                </a:r>
                <a:endPara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lang="en-US" altLang="ja-JP" sz="5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②フライパンをあたため，油を全体に</a:t>
                </a:r>
                <a:endPara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行きわたらせる。</a:t>
                </a:r>
                <a:endPara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ちんげんさい</a:t>
                </a:r>
                <a:r>
                  <a:rPr lang="ja-JP" altLang="en-US" sz="10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の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くきとハムをいため，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つぎに葉を入れて，手早くいためる。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</p:txBody>
          </p:sp>
          <p:sp>
            <p:nvSpPr>
              <p:cNvPr id="40" name="正方形/長方形 39">
                <a:extLst>
                  <a:ext uri="{FF2B5EF4-FFF2-40B4-BE49-F238E27FC236}">
                    <a16:creationId xmlns:a16="http://schemas.microsoft.com/office/drawing/2014/main" id="{5AE78DD5-D39B-45E4-A986-1F10E8812100}"/>
                  </a:ext>
                </a:extLst>
              </p:cNvPr>
              <p:cNvSpPr/>
              <p:nvPr/>
            </p:nvSpPr>
            <p:spPr>
              <a:xfrm>
                <a:off x="3677307" y="4637442"/>
                <a:ext cx="2273329" cy="36398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091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2412</TotalTime>
  <Words>76</Words>
  <Application>Microsoft Office PowerPoint</Application>
  <PresentationFormat>画面に合わせる (4:3)</PresentationFormat>
  <Paragraphs>107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15" baseType="lpstr">
      <vt:lpstr>AR P丸ゴシック体E</vt:lpstr>
      <vt:lpstr>HG丸ｺﾞｼｯｸM-PRO</vt:lpstr>
      <vt:lpstr>ＭＳ Ｐゴシック</vt:lpstr>
      <vt:lpstr>ＭＳ ゴシック</vt:lpstr>
      <vt:lpstr>ＭＳ 明朝</vt:lpstr>
      <vt:lpstr>Arial</vt:lpstr>
      <vt:lpstr>Calibri</vt:lpstr>
      <vt:lpstr>Calibri Light</vt:lpstr>
      <vt:lpstr>Century</vt:lpstr>
      <vt:lpstr>Times New Roman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202</cp:revision>
  <cp:lastPrinted>2018-07-30T13:41:04Z</cp:lastPrinted>
  <dcterms:created xsi:type="dcterms:W3CDTF">2018-06-18T04:48:24Z</dcterms:created>
  <dcterms:modified xsi:type="dcterms:W3CDTF">2018-08-01T06:25:46Z</dcterms:modified>
</cp:coreProperties>
</file>