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329" r:id="rId2"/>
    <p:sldId id="269" r:id="rId3"/>
    <p:sldId id="330" r:id="rId4"/>
  </p:sldIdLst>
  <p:sldSz cx="9144000" cy="6858000" type="screen4x3"/>
  <p:notesSz cx="6858000" cy="994568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1E9"/>
    <a:srgbClr val="FFFFF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588" autoAdjust="0"/>
    <p:restoredTop sz="94660"/>
  </p:normalViewPr>
  <p:slideViewPr>
    <p:cSldViewPr snapToGrid="0">
      <p:cViewPr varScale="1">
        <p:scale>
          <a:sx n="73" d="100"/>
          <a:sy n="73" d="100"/>
        </p:scale>
        <p:origin x="8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4C906F6E-0170-49BF-A8B9-2C7F4EEAD371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C4789332-E45D-448A-8BC3-B97108CE0C3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3487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29EE9385-0C5C-43FF-B4C1-263FA6A67BAF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43013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28" tIns="46264" rIns="92528" bIns="46264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316" y="4786472"/>
            <a:ext cx="5487370" cy="3916204"/>
          </a:xfrm>
          <a:prstGeom prst="rect">
            <a:avLst/>
          </a:prstGeom>
        </p:spPr>
        <p:txBody>
          <a:bodyPr vert="horz" lIns="92528" tIns="46264" rIns="92528" bIns="46264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4D60E08D-EC5E-4034-868B-980A66191D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5616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6816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6609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243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526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888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508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9141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994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9265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7370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5122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5547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98095" y="1941309"/>
            <a:ext cx="7772400" cy="2967575"/>
          </a:xfrm>
        </p:spPr>
        <p:txBody>
          <a:bodyPr anchor="t">
            <a:normAutofit/>
          </a:bodyPr>
          <a:lstStyle/>
          <a:p>
            <a:r>
              <a:rPr kumimoji="1" lang="en-US" altLang="ja-JP" sz="4900" dirty="0" smtClean="0"/>
              <a:t>1</a:t>
            </a:r>
            <a:r>
              <a:rPr kumimoji="1" lang="ja-JP" altLang="en-US" sz="4900" dirty="0" smtClean="0"/>
              <a:t>食分バランス献立学習</a:t>
            </a:r>
            <a:r>
              <a:rPr kumimoji="1" lang="en-US" altLang="ja-JP" sz="4900" dirty="0" smtClean="0"/>
              <a:t/>
            </a:r>
            <a:br>
              <a:rPr kumimoji="1" lang="en-US" altLang="ja-JP" sz="4900" dirty="0" smtClean="0"/>
            </a:br>
            <a:r>
              <a:rPr kumimoji="1" lang="ja-JP" altLang="en-US" sz="4900" dirty="0" smtClean="0"/>
              <a:t>料理</a:t>
            </a:r>
            <a:r>
              <a:rPr kumimoji="1" lang="ja-JP" altLang="en-US" sz="3600" dirty="0" smtClean="0"/>
              <a:t>（写真およびレシピ）</a:t>
            </a: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ja-JP" altLang="en-US" sz="3100" dirty="0" smtClean="0"/>
              <a:t>（平成</a:t>
            </a:r>
            <a:r>
              <a:rPr kumimoji="1" lang="en-US" altLang="ja-JP" sz="3100" dirty="0" smtClean="0"/>
              <a:t>29</a:t>
            </a:r>
            <a:r>
              <a:rPr kumimoji="1" lang="ja-JP" altLang="en-US" sz="3100" dirty="0" smtClean="0"/>
              <a:t>年２月発行　開隆堂教科書準拠）</a:t>
            </a:r>
            <a:endParaRPr kumimoji="1" lang="ja-JP" altLang="en-US" sz="31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255295" y="5082089"/>
            <a:ext cx="6858000" cy="981827"/>
          </a:xfrm>
        </p:spPr>
        <p:txBody>
          <a:bodyPr/>
          <a:lstStyle/>
          <a:p>
            <a:r>
              <a:rPr kumimoji="1" lang="ja-JP" altLang="en-US" b="1" dirty="0" smtClean="0"/>
              <a:t>２０１８年７月３１日</a:t>
            </a:r>
            <a:endParaRPr kumimoji="1" lang="en-US" altLang="ja-JP" b="1" dirty="0" smtClean="0"/>
          </a:p>
          <a:p>
            <a:r>
              <a:rPr kumimoji="1" lang="ja-JP" altLang="en-US" b="1" dirty="0" smtClean="0"/>
              <a:t>愛媛大学教育学部　宇髙順子</a:t>
            </a:r>
            <a:r>
              <a:rPr kumimoji="1" lang="en-US" altLang="ja-JP" dirty="0" smtClean="0"/>
              <a:t>©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942474" y="82608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ja-JP" altLang="en-US" sz="4000" dirty="0"/>
              <a:t>小学校</a:t>
            </a:r>
            <a:r>
              <a:rPr lang="ja-JP" altLang="en-US" sz="4000" dirty="0" smtClean="0"/>
              <a:t>家庭科</a:t>
            </a:r>
            <a:endParaRPr lang="ja-JP" altLang="en-US" sz="4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-1" y="0"/>
            <a:ext cx="5999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平成３０年度　技術・家庭（小学校の部）夏期実技研修会</a:t>
            </a:r>
            <a:endParaRPr kumimoji="1"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957847" y="3330303"/>
            <a:ext cx="7452895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ja-JP" altLang="en-US" sz="2800" dirty="0" smtClean="0">
                <a:solidFill>
                  <a:schemeClr val="tx1"/>
                </a:solidFill>
              </a:rPr>
              <a:t>主</a:t>
            </a:r>
            <a:r>
              <a:rPr lang="ja-JP" altLang="en-US" sz="2800" dirty="0">
                <a:solidFill>
                  <a:schemeClr val="tx1"/>
                </a:solidFill>
              </a:rPr>
              <a:t>菜</a:t>
            </a:r>
            <a:r>
              <a:rPr lang="en-US" altLang="ja-JP" sz="2800" dirty="0" smtClean="0">
                <a:solidFill>
                  <a:schemeClr val="tx1"/>
                </a:solidFill>
              </a:rPr>
              <a:t>A</a:t>
            </a:r>
          </a:p>
          <a:p>
            <a:r>
              <a:rPr lang="ja-JP" altLang="en-US" sz="2800" dirty="0" smtClean="0">
                <a:solidFill>
                  <a:schemeClr val="tx1"/>
                </a:solidFill>
              </a:rPr>
              <a:t>（</a:t>
            </a:r>
            <a:r>
              <a:rPr lang="ja-JP" altLang="en-US" sz="2800" dirty="0">
                <a:solidFill>
                  <a:schemeClr val="tx1"/>
                </a:solidFill>
              </a:rPr>
              <a:t>赤色食品も緑色食品も、多く入っている</a:t>
            </a:r>
            <a:r>
              <a:rPr lang="ja-JP" altLang="en-US" sz="2800" dirty="0" smtClean="0">
                <a:solidFill>
                  <a:schemeClr val="tx1"/>
                </a:solidFill>
              </a:rPr>
              <a:t>おかず）</a:t>
            </a:r>
            <a:endParaRPr kumimoji="1" lang="ja-JP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880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グループ化 17"/>
          <p:cNvGrpSpPr/>
          <p:nvPr/>
        </p:nvGrpSpPr>
        <p:grpSpPr>
          <a:xfrm>
            <a:off x="29572" y="42962"/>
            <a:ext cx="7713414" cy="3599502"/>
            <a:chOff x="41460" y="28909"/>
            <a:chExt cx="7713414" cy="3599502"/>
          </a:xfrm>
        </p:grpSpPr>
        <p:pic>
          <p:nvPicPr>
            <p:cNvPr id="13" name="Picture 2" descr="I:\2013卒研tomita\調理実習\DSC00106.JPG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1460" y="47901"/>
              <a:ext cx="3779250" cy="3558878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正方形/長方形 2">
              <a:extLst>
                <a:ext uri="{FF2B5EF4-FFF2-40B4-BE49-F238E27FC236}">
                  <a16:creationId xmlns:a16="http://schemas.microsoft.com/office/drawing/2014/main" id="{404B7430-63B5-4A87-A864-A0A3E193E262}"/>
                </a:ext>
              </a:extLst>
            </p:cNvPr>
            <p:cNvSpPr/>
            <p:nvPr/>
          </p:nvSpPr>
          <p:spPr>
            <a:xfrm>
              <a:off x="78833" y="79661"/>
              <a:ext cx="3705301" cy="3479948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" name="正方形/長方形 1">
              <a:extLst>
                <a:ext uri="{FF2B5EF4-FFF2-40B4-BE49-F238E27FC236}">
                  <a16:creationId xmlns:a16="http://schemas.microsoft.com/office/drawing/2014/main" id="{61151E66-83CF-4933-97EC-9A03B69C3753}"/>
                </a:ext>
              </a:extLst>
            </p:cNvPr>
            <p:cNvSpPr/>
            <p:nvPr/>
          </p:nvSpPr>
          <p:spPr>
            <a:xfrm>
              <a:off x="3884210" y="28909"/>
              <a:ext cx="3870664" cy="3599502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" name="Rectangle 1">
              <a:extLst>
                <a:ext uri="{FF2B5EF4-FFF2-40B4-BE49-F238E27FC236}">
                  <a16:creationId xmlns:a16="http://schemas.microsoft.com/office/drawing/2014/main" id="{8B9A6AD2-9E5E-4B10-BA03-33F1CA7578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4210" y="576947"/>
              <a:ext cx="3799642" cy="25237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ja-JP" sz="2000" b="1" i="0" u="none" strike="noStrike" cap="none" normalizeH="0" baseline="0" dirty="0">
                  <a:ln>
                    <a:noFill/>
                  </a:ln>
                  <a:effectLst/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キャベツと厚揚げのみそいため</a:t>
              </a:r>
              <a:endParaRPr kumimoji="0" lang="ja-JP" altLang="ja-JP" sz="2000" b="0" i="0" u="none" strike="noStrike" cap="none" normalizeH="0" baseline="0" dirty="0">
                <a:ln>
                  <a:noFill/>
                </a:ln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ja-JP" sz="10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kumimoji="0"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</a:t>
              </a:r>
              <a:r>
                <a:rPr kumimoji="0" lang="ja-JP" altLang="en-US" sz="1000" b="0" i="0" u="none" strike="noStrik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キャベツ</a:t>
              </a:r>
              <a:r>
                <a:rPr kumimoji="0" lang="en-US" altLang="ja-JP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kumimoji="0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40g</a:t>
              </a: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　</a:t>
              </a:r>
              <a:r>
                <a:rPr kumimoji="0" lang="ja-JP" altLang="en-US" sz="1000" b="0" i="0" u="none" strike="noStrik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　厚あげ</a:t>
              </a: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（生あげ）</a:t>
              </a:r>
              <a:r>
                <a:rPr kumimoji="0" lang="en-US" altLang="ja-JP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kumimoji="0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50g</a:t>
              </a: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endParaRPr kumimoji="0" lang="en-US" altLang="ja-JP" sz="10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lvl="0"/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kumimoji="0"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</a:t>
              </a:r>
              <a:r>
                <a:rPr kumimoji="0" lang="ja-JP" altLang="en-US" sz="1000" b="0" i="0" u="none" strike="noStrik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ピーマン</a:t>
              </a:r>
              <a:r>
                <a:rPr kumimoji="0" lang="en-US" altLang="ja-JP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kumimoji="0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10g</a:t>
              </a:r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　　</a:t>
              </a:r>
              <a:r>
                <a:rPr kumimoji="0"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</a:t>
              </a:r>
              <a:r>
                <a:rPr kumimoji="0" lang="ja-JP" altLang="en-US" sz="1000" b="0" i="0" u="none" strike="noStrik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油</a:t>
              </a:r>
              <a:r>
                <a:rPr kumimoji="0" lang="en-US" altLang="ja-JP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…3ml</a:t>
              </a: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endParaRPr kumimoji="0" lang="en-US" altLang="ja-JP" sz="10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lvl="0"/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</a:t>
              </a:r>
              <a:r>
                <a:rPr kumimoji="0"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kumimoji="0" lang="ja-JP" altLang="en-US" sz="1000" b="0" i="0" u="none" strike="noStrik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みそ</a:t>
              </a:r>
              <a:r>
                <a:rPr kumimoji="0" lang="en-US" altLang="ja-JP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kumimoji="0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10g</a:t>
              </a:r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 （大さじ１） </a:t>
              </a:r>
              <a:r>
                <a:rPr kumimoji="0"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kumimoji="0" lang="ja-JP" altLang="en-US" sz="1000" b="0" i="0" u="non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さとう</a:t>
              </a:r>
              <a:r>
                <a:rPr kumimoji="0" lang="en-US" altLang="ja-JP" sz="1000" b="0" i="0" u="non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kumimoji="0" lang="ja-JP" altLang="en-US" sz="1000" b="0" i="0" u="non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適量</a:t>
              </a:r>
              <a:endParaRPr kumimoji="0" lang="en-US" altLang="ja-JP" sz="1000" b="0" i="0" u="non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ja-JP" altLang="en-US" sz="8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①キャベツは</a:t>
              </a:r>
              <a:r>
                <a:rPr kumimoji="0" lang="ja-JP" altLang="en-US" sz="1000" b="0" i="0" u="none" strike="noStrike" cap="none" normalizeH="0" baseline="0" dirty="0" err="1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しんを</a:t>
              </a: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取り，葉はざく切り，</a:t>
              </a:r>
              <a:endParaRPr kumimoji="0" lang="en-US" altLang="ja-JP" sz="10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</a:t>
              </a: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しんはうす切りにする。</a:t>
              </a:r>
              <a:endParaRPr kumimoji="0" lang="en-US" altLang="ja-JP" sz="10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ピーマンはヘタをとり（種はついていてよい），</a:t>
              </a:r>
              <a:endParaRPr kumimoji="0" lang="en-US" altLang="ja-JP" sz="10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細切りにする。</a:t>
              </a:r>
              <a:endParaRPr kumimoji="0" lang="en-US" altLang="ja-JP" sz="10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厚あげは４</a:t>
              </a:r>
              <a:r>
                <a:rPr kumimoji="0" lang="en-US" altLang="ja-JP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cm</a:t>
              </a: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四方に切る。</a:t>
              </a:r>
              <a:endParaRPr kumimoji="0" lang="ja-JP" altLang="en-US" sz="10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ja-JP" sz="5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②フライパンを火にかけ</a:t>
              </a:r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，</a:t>
              </a: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温まったら油を全体にいき</a:t>
              </a:r>
              <a:endParaRPr kumimoji="0" lang="en-US" altLang="ja-JP" sz="10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わたらせ，ピーマン→キャベツ→厚あげの順でいためる。</a:t>
              </a:r>
              <a:endParaRPr kumimoji="0" lang="ja-JP" altLang="en-US" sz="10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ja-JP" sz="5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b="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③みそとさとうは，このみで入れて味をととのえる。</a:t>
              </a:r>
              <a:endParaRPr kumimoji="0" lang="ja-JP" altLang="en-US" sz="1000" b="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</p:txBody>
        </p:sp>
        <p:sp>
          <p:nvSpPr>
            <p:cNvPr id="5" name="正方形/長方形 4">
              <a:extLst>
                <a:ext uri="{FF2B5EF4-FFF2-40B4-BE49-F238E27FC236}">
                  <a16:creationId xmlns:a16="http://schemas.microsoft.com/office/drawing/2014/main" id="{35CF2A93-F5BE-4E59-A70D-6FDCAC205ED2}"/>
                </a:ext>
              </a:extLst>
            </p:cNvPr>
            <p:cNvSpPr/>
            <p:nvPr/>
          </p:nvSpPr>
          <p:spPr>
            <a:xfrm>
              <a:off x="4279534" y="1035868"/>
              <a:ext cx="3174945" cy="57860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" name="正方形/長方形 10">
              <a:extLst>
                <a:ext uri="{FF2B5EF4-FFF2-40B4-BE49-F238E27FC236}">
                  <a16:creationId xmlns:a16="http://schemas.microsoft.com/office/drawing/2014/main" id="{01214607-7F0D-4DA6-A02B-F7EE57AEC8A9}"/>
                </a:ext>
              </a:extLst>
            </p:cNvPr>
            <p:cNvSpPr/>
            <p:nvPr/>
          </p:nvSpPr>
          <p:spPr>
            <a:xfrm>
              <a:off x="3936944" y="79661"/>
              <a:ext cx="3765196" cy="3488567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19" name="グループ化 18"/>
          <p:cNvGrpSpPr/>
          <p:nvPr/>
        </p:nvGrpSpPr>
        <p:grpSpPr>
          <a:xfrm>
            <a:off x="52945" y="3686094"/>
            <a:ext cx="6707580" cy="3142996"/>
            <a:chOff x="52945" y="3686094"/>
            <a:chExt cx="6707580" cy="3142996"/>
          </a:xfrm>
        </p:grpSpPr>
        <p:pic>
          <p:nvPicPr>
            <p:cNvPr id="10" name="図 9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945" y="3692350"/>
              <a:ext cx="3333781" cy="3136740"/>
            </a:xfrm>
            <a:prstGeom prst="rect">
              <a:avLst/>
            </a:prstGeom>
            <a:ln w="38100">
              <a:solidFill>
                <a:schemeClr val="accent1"/>
              </a:solidFill>
            </a:ln>
          </p:spPr>
        </p:pic>
        <p:sp>
          <p:nvSpPr>
            <p:cNvPr id="12" name="正方形/長方形 11">
              <a:extLst>
                <a:ext uri="{FF2B5EF4-FFF2-40B4-BE49-F238E27FC236}">
                  <a16:creationId xmlns:a16="http://schemas.microsoft.com/office/drawing/2014/main" id="{BADAF5D4-2D85-458D-B913-5DA3C88976B2}"/>
                </a:ext>
              </a:extLst>
            </p:cNvPr>
            <p:cNvSpPr/>
            <p:nvPr/>
          </p:nvSpPr>
          <p:spPr>
            <a:xfrm>
              <a:off x="115409" y="3735980"/>
              <a:ext cx="3205565" cy="3049480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Rectangle 1">
              <a:extLst>
                <a:ext uri="{FF2B5EF4-FFF2-40B4-BE49-F238E27FC236}">
                  <a16:creationId xmlns:a16="http://schemas.microsoft.com/office/drawing/2014/main" id="{DF7469AC-6FDC-4F69-BF66-570E1084CB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3981" y="3686094"/>
              <a:ext cx="3045040" cy="2893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ja-JP" b="1" i="0" u="none" strike="noStrike" cap="none" normalizeH="0" baseline="0" dirty="0">
                  <a:ln>
                    <a:noFill/>
                  </a:ln>
                  <a:effectLst/>
                  <a:latin typeface="AR P丸ゴシック体E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青菜</a:t>
              </a:r>
              <a:r>
                <a:rPr kumimoji="0" lang="ja-JP" altLang="ja-JP" b="1" i="0" u="none" strike="noStrike" cap="none" normalizeH="0" baseline="0" dirty="0" smtClean="0">
                  <a:ln>
                    <a:noFill/>
                  </a:ln>
                  <a:effectLst/>
                  <a:latin typeface="AR P丸ゴシック体E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と</a:t>
              </a:r>
              <a:r>
                <a:rPr kumimoji="0" lang="ja-JP" altLang="en-US" b="1" dirty="0">
                  <a:latin typeface="AR P丸ゴシック体E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卵</a:t>
              </a:r>
              <a:r>
                <a:rPr kumimoji="0" lang="ja-JP" altLang="ja-JP" b="1" i="0" u="none" strike="noStrike" cap="none" normalizeH="0" baseline="0" dirty="0" smtClean="0">
                  <a:ln>
                    <a:noFill/>
                  </a:ln>
                  <a:effectLst/>
                  <a:latin typeface="AR P丸ゴシック体E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の</a:t>
              </a:r>
              <a:r>
                <a:rPr kumimoji="0" lang="ja-JP" altLang="ja-JP" b="1" i="0" u="none" strike="noStrike" cap="none" normalizeH="0" baseline="0" dirty="0">
                  <a:ln>
                    <a:noFill/>
                  </a:ln>
                  <a:effectLst/>
                  <a:latin typeface="AR P丸ゴシック体E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すごもり</a:t>
              </a:r>
              <a:endParaRPr kumimoji="0" lang="ja-JP" altLang="ja-JP" b="1" i="0" u="none" strike="noStrike" cap="none" normalizeH="0" baseline="0" dirty="0">
                <a:ln>
                  <a:noFill/>
                </a:ln>
                <a:effectLst/>
                <a:latin typeface="AR P丸ゴシック体E"/>
                <a:ea typeface="HG丸ｺﾞｼｯｸM-PRO" panose="020F0600000000000000" pitchFamily="50" charset="-128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ja-JP" altLang="en-US" sz="600" b="1" i="0" u="none" strike="noStrike" cap="none" normalizeH="0" baseline="0" dirty="0">
                <a:ln>
                  <a:noFill/>
                </a:ln>
                <a:effectLst/>
                <a:latin typeface="AR P丸ゴシック体E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kumimoji="0" lang="ja-JP" altLang="en-US" sz="1000" i="0" u="none" strike="noStrik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ほうれん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そう</a:t>
              </a:r>
              <a:r>
                <a:rPr kumimoji="0" lang="en-US" altLang="ja-JP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kumimoji="0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80g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</a:t>
              </a:r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卵</a:t>
              </a:r>
              <a:r>
                <a:rPr kumimoji="0" lang="en-US" altLang="ja-JP" sz="1000" i="0" u="none" strike="noStrik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kumimoji="0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50g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endParaRPr kumimoji="0" lang="en-US" altLang="ja-JP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kumimoji="0" lang="ja-JP" altLang="en-US" sz="1000" i="0" u="none" strike="noStrik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油</a:t>
              </a:r>
              <a:r>
                <a:rPr kumimoji="0" lang="en-US" altLang="ja-JP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kumimoji="0" lang="en-US" altLang="ja-JP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3ml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</a:t>
              </a:r>
              <a:r>
                <a:rPr kumimoji="0" lang="ja-JP" altLang="en-US" sz="1000" i="0" u="none" strike="noStrik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　　　塩・こしょう</a:t>
              </a:r>
              <a:r>
                <a:rPr kumimoji="0" lang="en-US" altLang="ja-JP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少々</a:t>
              </a:r>
              <a:endParaRPr kumimoji="0" lang="en-US" altLang="ja-JP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ja-JP" altLang="en-US" sz="8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①ほうれん</a:t>
              </a:r>
              <a:r>
                <a:rPr kumimoji="0" lang="ja-JP" altLang="en-US" sz="1000" i="0" u="none" strike="noStrike" cap="none" normalizeH="0" baseline="0" dirty="0" err="1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そうの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根元をよく洗う。</a:t>
              </a:r>
              <a:endParaRPr kumimoji="0" lang="ja-JP" altLang="en-US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ja-JP" sz="5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②</a:t>
              </a:r>
              <a:r>
                <a:rPr kumimoji="0" lang="en-US" altLang="ja-JP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1cm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高さの熱湯で，ほうれん</a:t>
              </a:r>
              <a:r>
                <a:rPr kumimoji="0" lang="ja-JP" altLang="en-US" sz="1000" i="0" u="none" strike="noStrike" cap="none" normalizeH="0" baseline="0" dirty="0" err="1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そうを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立てて，</a:t>
              </a:r>
              <a:endParaRPr kumimoji="0" lang="en-US" altLang="ja-JP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根元をゆで，しんなりしてきたら，全体を</a:t>
              </a:r>
              <a:endParaRPr kumimoji="0" lang="en-US" altLang="ja-JP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湯に入れてゆでる。</a:t>
              </a:r>
              <a:endParaRPr kumimoji="0" lang="ja-JP" altLang="en-US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ja-JP" sz="5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③水にさらしてかたくしぼり，４</a:t>
              </a:r>
              <a:r>
                <a:rPr kumimoji="0" lang="en-US" altLang="ja-JP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cm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に切る。</a:t>
              </a:r>
              <a:endParaRPr kumimoji="0" lang="ja-JP" altLang="en-US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ja-JP" sz="5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④熱したフライパンに油をいきわたらせ，③を</a:t>
              </a:r>
              <a:endParaRPr kumimoji="0" lang="en-US" altLang="ja-JP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入れて軽くいため，味つけしたあと，ドーナ</a:t>
              </a:r>
              <a:endParaRPr kumimoji="0" lang="en-US" altLang="ja-JP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kumimoji="0" lang="ja-JP" altLang="en-US" sz="1000" i="0" u="none" strike="noStrike" cap="none" normalizeH="0" baseline="0" dirty="0" err="1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ッ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ツの形に整えて，</a:t>
              </a:r>
              <a:r>
                <a:rPr kumimoji="0" lang="ja-JP" altLang="en-US" sz="1000" i="0" u="none" strike="noStrik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くぼみに</a:t>
              </a:r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卵</a:t>
              </a:r>
              <a:r>
                <a:rPr kumimoji="0" lang="ja-JP" altLang="en-US" sz="1000" i="0" u="none" strike="noStrike" cap="none" normalizeH="0" baseline="0" dirty="0" smtClean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を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入れる。</a:t>
              </a:r>
              <a:endParaRPr kumimoji="0" lang="ja-JP" altLang="en-US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ja-JP" sz="5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⑤ほうれん</a:t>
              </a:r>
              <a:r>
                <a:rPr kumimoji="0" lang="ja-JP" altLang="en-US" sz="1000" i="0" u="none" strike="noStrike" cap="none" normalizeH="0" baseline="0" dirty="0" err="1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そうの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まわりに水を少し入れ，</a:t>
              </a:r>
              <a:endParaRPr kumimoji="0" lang="en-US" altLang="ja-JP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弱火にして，ふたをする。表面がかたまった</a:t>
              </a:r>
              <a:endParaRPr kumimoji="0" lang="en-US" altLang="ja-JP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kumimoji="0" lang="ja-JP" altLang="en-US" sz="1000" i="0" u="none" strike="noStrike" cap="none" normalizeH="0" baseline="0" dirty="0">
                  <a:ln>
                    <a:noFill/>
                  </a:ln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ら火を止め，もりつける。</a:t>
              </a:r>
              <a:endParaRPr kumimoji="0" lang="ja-JP" altLang="en-US" sz="1000" i="0" u="none" strike="noStrike" cap="none" normalizeH="0" baseline="0" dirty="0">
                <a:ln>
                  <a:noFill/>
                </a:ln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</p:txBody>
        </p:sp>
        <p:sp>
          <p:nvSpPr>
            <p:cNvPr id="8" name="正方形/長方形 7">
              <a:extLst>
                <a:ext uri="{FF2B5EF4-FFF2-40B4-BE49-F238E27FC236}">
                  <a16:creationId xmlns:a16="http://schemas.microsoft.com/office/drawing/2014/main" id="{1D9964FE-854E-45F6-91AE-676E24B3BB11}"/>
                </a:ext>
              </a:extLst>
            </p:cNvPr>
            <p:cNvSpPr/>
            <p:nvPr/>
          </p:nvSpPr>
          <p:spPr>
            <a:xfrm>
              <a:off x="3452478" y="3686094"/>
              <a:ext cx="3308047" cy="3142996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" name="正方形/長方形 8">
              <a:extLst>
                <a:ext uri="{FF2B5EF4-FFF2-40B4-BE49-F238E27FC236}">
                  <a16:creationId xmlns:a16="http://schemas.microsoft.com/office/drawing/2014/main" id="{C2FC5255-4AFA-4CAB-8084-F97B42199AFD}"/>
                </a:ext>
              </a:extLst>
            </p:cNvPr>
            <p:cNvSpPr/>
            <p:nvPr/>
          </p:nvSpPr>
          <p:spPr>
            <a:xfrm>
              <a:off x="3772610" y="4083137"/>
              <a:ext cx="2578763" cy="37286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" name="正方形/長方形 13">
              <a:extLst>
                <a:ext uri="{FF2B5EF4-FFF2-40B4-BE49-F238E27FC236}">
                  <a16:creationId xmlns:a16="http://schemas.microsoft.com/office/drawing/2014/main" id="{FE352A7D-19B7-424A-AFBB-43ED7E13D49C}"/>
                </a:ext>
              </a:extLst>
            </p:cNvPr>
            <p:cNvSpPr/>
            <p:nvPr/>
          </p:nvSpPr>
          <p:spPr>
            <a:xfrm>
              <a:off x="3503718" y="3735980"/>
              <a:ext cx="3205565" cy="3018009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09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グループ化 32"/>
          <p:cNvGrpSpPr/>
          <p:nvPr/>
        </p:nvGrpSpPr>
        <p:grpSpPr>
          <a:xfrm>
            <a:off x="46030" y="23244"/>
            <a:ext cx="8105193" cy="3569042"/>
            <a:chOff x="46030" y="23243"/>
            <a:chExt cx="8343504" cy="3955938"/>
          </a:xfrm>
        </p:grpSpPr>
        <p:sp>
          <p:nvSpPr>
            <p:cNvPr id="4" name="正方形/長方形 3">
              <a:extLst>
                <a:ext uri="{FF2B5EF4-FFF2-40B4-BE49-F238E27FC236}">
                  <a16:creationId xmlns:a16="http://schemas.microsoft.com/office/drawing/2014/main" id="{357B8AF8-A3AF-4239-A4AF-C72DA79EAC77}"/>
                </a:ext>
              </a:extLst>
            </p:cNvPr>
            <p:cNvSpPr/>
            <p:nvPr/>
          </p:nvSpPr>
          <p:spPr>
            <a:xfrm>
              <a:off x="4302021" y="606343"/>
              <a:ext cx="3991577" cy="2769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ja-JP" altLang="en-US" b="1" dirty="0">
                  <a:latin typeface="AR P丸ゴシック体E"/>
                  <a:ea typeface="HG丸ｺﾞｼｯｸM-PRO" panose="020F0600000000000000" pitchFamily="50" charset="-128"/>
                </a:rPr>
                <a:t>さつまあげとじゃがいもの油いため</a:t>
              </a:r>
            </a:p>
            <a:p>
              <a:endParaRPr lang="ja-JP" altLang="en-US" sz="800" dirty="0"/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　 さつま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あげ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…50g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 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 じゃがいも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……50g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　 にんじん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…25g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 　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 さや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いん</a:t>
              </a:r>
              <a:r>
                <a:rPr lang="ja-JP" altLang="en-US" sz="1000" dirty="0" err="1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げん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…10g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　 油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</a:t>
              </a:r>
              <a:r>
                <a:rPr lang="en-US" altLang="ja-JP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3ml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　　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  塩・こしょう</a:t>
              </a:r>
              <a:r>
                <a:rPr lang="en-US" altLang="ja-JP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少々</a:t>
              </a:r>
            </a:p>
            <a:p>
              <a:endPara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①材料は全てスティック状に切る。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（じゃがいもは太めのせん切り，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にんじんはたん</a:t>
              </a:r>
              <a:r>
                <a:rPr lang="ja-JP" altLang="en-US" sz="1000" dirty="0" err="1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ざく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切り，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さやいん</a:t>
              </a:r>
              <a:r>
                <a:rPr lang="ja-JP" altLang="en-US" sz="1000" dirty="0" err="1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げん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はすじをとり，ななめ半分に切る。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さつまあげは，じゃがいもと同様にせん切りにする。）</a:t>
              </a:r>
            </a:p>
            <a:p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②熱したフライパンに油をいきわたらせ，じゃがいもを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いためる。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まわりがすきとおってきたら，にんじん，さやいん</a:t>
              </a:r>
              <a:r>
                <a:rPr lang="ja-JP" altLang="en-US" sz="1000" dirty="0" err="1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げん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，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さつまあげの順で，こがさないようにいためる。</a:t>
              </a:r>
            </a:p>
            <a:p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③火が通ったら塩・こしょうで味をととのえる。</a:t>
              </a:r>
            </a:p>
          </p:txBody>
        </p:sp>
        <p:sp>
          <p:nvSpPr>
            <p:cNvPr id="5" name="正方形/長方形 4">
              <a:extLst>
                <a:ext uri="{FF2B5EF4-FFF2-40B4-BE49-F238E27FC236}">
                  <a16:creationId xmlns:a16="http://schemas.microsoft.com/office/drawing/2014/main" id="{7145195A-7220-4929-9682-D2C6A854BAA8}"/>
                </a:ext>
              </a:extLst>
            </p:cNvPr>
            <p:cNvSpPr/>
            <p:nvPr/>
          </p:nvSpPr>
          <p:spPr>
            <a:xfrm>
              <a:off x="4249534" y="23243"/>
              <a:ext cx="4140000" cy="3955816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正方形/長方形 5">
              <a:extLst>
                <a:ext uri="{FF2B5EF4-FFF2-40B4-BE49-F238E27FC236}">
                  <a16:creationId xmlns:a16="http://schemas.microsoft.com/office/drawing/2014/main" id="{7507FEF3-2663-494B-9186-379AC8AD0B89}"/>
                </a:ext>
              </a:extLst>
            </p:cNvPr>
            <p:cNvSpPr/>
            <p:nvPr/>
          </p:nvSpPr>
          <p:spPr>
            <a:xfrm>
              <a:off x="4768809" y="987552"/>
              <a:ext cx="2825061" cy="70396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6" name="正方形/長方形 15">
              <a:extLst>
                <a:ext uri="{FF2B5EF4-FFF2-40B4-BE49-F238E27FC236}">
                  <a16:creationId xmlns:a16="http://schemas.microsoft.com/office/drawing/2014/main" id="{BE802FD4-B2A2-4F05-A480-2CB295E49010}"/>
                </a:ext>
              </a:extLst>
            </p:cNvPr>
            <p:cNvSpPr/>
            <p:nvPr/>
          </p:nvSpPr>
          <p:spPr>
            <a:xfrm>
              <a:off x="4306913" y="79829"/>
              <a:ext cx="4030463" cy="3831978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grpSp>
          <p:nvGrpSpPr>
            <p:cNvPr id="14" name="グループ化 13"/>
            <p:cNvGrpSpPr/>
            <p:nvPr/>
          </p:nvGrpSpPr>
          <p:grpSpPr>
            <a:xfrm>
              <a:off x="46030" y="42992"/>
              <a:ext cx="4138797" cy="3936189"/>
              <a:chOff x="46031" y="-45321"/>
              <a:chExt cx="4138797" cy="3936189"/>
            </a:xfrm>
          </p:grpSpPr>
          <p:pic>
            <p:nvPicPr>
              <p:cNvPr id="17" name="Picture 2" descr="I:\2013卒研tomita\調理実習\DSC00209.JPG"/>
              <p:cNvPicPr>
                <a:picLocks noChangeAspect="1" noChangeArrowheads="1"/>
              </p:cNvPicPr>
              <p:nvPr/>
            </p:nvPicPr>
            <p:blipFill rotWithShape="1">
              <a:blip r:embed="rId2" cstate="email">
                <a:lum bright="17000" contrast="3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 rot="5400000">
                <a:off x="147335" y="-146624"/>
                <a:ext cx="3936189" cy="4138796"/>
              </a:xfrm>
              <a:prstGeom prst="rect">
                <a:avLst/>
              </a:prstGeom>
              <a:noFill/>
              <a:ln w="38100">
                <a:solidFill>
                  <a:schemeClr val="accent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直角三角形 7"/>
              <p:cNvSpPr/>
              <p:nvPr/>
            </p:nvSpPr>
            <p:spPr>
              <a:xfrm rot="5400000">
                <a:off x="54753" y="-54042"/>
                <a:ext cx="601564" cy="619008"/>
              </a:xfrm>
              <a:prstGeom prst="rt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0" name="直角三角形 19"/>
              <p:cNvSpPr/>
              <p:nvPr/>
            </p:nvSpPr>
            <p:spPr>
              <a:xfrm rot="10800000">
                <a:off x="3643369" y="-45321"/>
                <a:ext cx="541458" cy="507222"/>
              </a:xfrm>
              <a:prstGeom prst="rt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sp>
          <p:nvSpPr>
            <p:cNvPr id="2" name="正方形/長方形 1">
              <a:extLst>
                <a:ext uri="{FF2B5EF4-FFF2-40B4-BE49-F238E27FC236}">
                  <a16:creationId xmlns:a16="http://schemas.microsoft.com/office/drawing/2014/main" id="{2390DBE8-76F1-4F15-BD87-C82DC5AC8BD7}"/>
                </a:ext>
              </a:extLst>
            </p:cNvPr>
            <p:cNvSpPr/>
            <p:nvPr/>
          </p:nvSpPr>
          <p:spPr>
            <a:xfrm>
              <a:off x="105694" y="96431"/>
              <a:ext cx="4030877" cy="3832794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</p:grpSp>
      <p:grpSp>
        <p:nvGrpSpPr>
          <p:cNvPr id="12" name="グループ化 11"/>
          <p:cNvGrpSpPr/>
          <p:nvPr/>
        </p:nvGrpSpPr>
        <p:grpSpPr>
          <a:xfrm>
            <a:off x="47614" y="3644138"/>
            <a:ext cx="8899019" cy="3161518"/>
            <a:chOff x="49582" y="24389"/>
            <a:chExt cx="8899019" cy="3161518"/>
          </a:xfrm>
        </p:grpSpPr>
        <p:pic>
          <p:nvPicPr>
            <p:cNvPr id="13" name="図 12">
              <a:extLst>
                <a:ext uri="{FF2B5EF4-FFF2-40B4-BE49-F238E27FC236}">
                  <a16:creationId xmlns:a16="http://schemas.microsoft.com/office/drawing/2014/main" id="{910D5177-15A0-4DE9-BC5A-49F591C20F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582" y="45665"/>
              <a:ext cx="4418079" cy="3140242"/>
            </a:xfrm>
            <a:prstGeom prst="rect">
              <a:avLst/>
            </a:prstGeom>
            <a:solidFill>
              <a:schemeClr val="accent2"/>
            </a:solidFill>
            <a:ln w="38100">
              <a:solidFill>
                <a:schemeClr val="accent1"/>
              </a:solidFill>
            </a:ln>
          </p:spPr>
        </p:pic>
        <p:sp>
          <p:nvSpPr>
            <p:cNvPr id="15" name="正方形/長方形 14">
              <a:extLst>
                <a:ext uri="{FF2B5EF4-FFF2-40B4-BE49-F238E27FC236}">
                  <a16:creationId xmlns:a16="http://schemas.microsoft.com/office/drawing/2014/main" id="{47149FDA-5534-4D5A-B1E5-81F61552D47F}"/>
                </a:ext>
              </a:extLst>
            </p:cNvPr>
            <p:cNvSpPr/>
            <p:nvPr/>
          </p:nvSpPr>
          <p:spPr>
            <a:xfrm>
              <a:off x="98993" y="80509"/>
              <a:ext cx="4313885" cy="3062837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8" name="正方形/長方形 17">
              <a:extLst>
                <a:ext uri="{FF2B5EF4-FFF2-40B4-BE49-F238E27FC236}">
                  <a16:creationId xmlns:a16="http://schemas.microsoft.com/office/drawing/2014/main" id="{FF0CD4EE-42BC-45D5-B275-6B789C76CB81}"/>
                </a:ext>
              </a:extLst>
            </p:cNvPr>
            <p:cNvSpPr/>
            <p:nvPr/>
          </p:nvSpPr>
          <p:spPr>
            <a:xfrm>
              <a:off x="4902904" y="109901"/>
              <a:ext cx="3673314" cy="29854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0"/>
                </a:spcAft>
              </a:pPr>
              <a:r>
                <a:rPr lang="ja-JP" altLang="en-US" sz="2000" b="1" kern="100" dirty="0" smtClean="0">
                  <a:solidFill>
                    <a:srgbClr val="00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卵サラダ</a:t>
              </a:r>
              <a:endParaRPr lang="en-US" altLang="ja-JP" sz="2000" b="1" kern="100" dirty="0">
                <a:solidFill>
                  <a:srgbClr val="00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endParaRPr lang="ja-JP" altLang="ja-JP" sz="8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b="1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b="1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      </a:t>
              </a:r>
              <a:r>
                <a:rPr lang="ja-JP" altLang="ja-JP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卵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lang="en-US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50g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キャベツ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lang="en-US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40g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マヨネーズ　</a:t>
              </a:r>
              <a:r>
                <a:rPr lang="en-US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6g</a:t>
              </a: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      塩・こしょう</a:t>
              </a:r>
              <a:r>
                <a:rPr lang="en-US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少々</a:t>
              </a:r>
              <a:endParaRPr lang="en-US" altLang="ja-JP" sz="10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endParaRPr lang="en-US" altLang="ja-JP" sz="10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①卵をわってうつわに入れ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，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ときほぐ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す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。</a:t>
              </a:r>
              <a:endParaRPr lang="ja-JP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endParaRPr lang="en-US" altLang="ja-JP" sz="5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②フライパンを中火にかけて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，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火を弱めてから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，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油を全体に</a:t>
              </a:r>
              <a:endParaRPr lang="en-US" altLang="ja-JP" sz="10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いきわたらせる。</a:t>
              </a:r>
              <a:endParaRPr lang="ja-JP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endParaRPr lang="en-US" altLang="ja-JP" sz="5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③フライパンに卵を手早く流しこ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み，少し火がとおったとこ　</a:t>
              </a:r>
              <a:endParaRPr lang="en-US" altLang="ja-JP" sz="10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ろで，か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きまぜながら中火でいためる。</a:t>
              </a:r>
              <a:endParaRPr lang="en-US" altLang="ja-JP" sz="10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/>
              <a:endParaRPr lang="en-US" altLang="ja-JP" sz="5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/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④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しっかりと全体に火が通ったらフライパンからおろし，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algn="just"/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マヨネーズであえて皿にもりつける。</a:t>
              </a:r>
              <a:endParaRPr lang="ja-JP" altLang="en-US" sz="10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algn="just"/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algn="just"/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⑤キャベツをゆでる。</a:t>
              </a:r>
              <a:endParaRPr lang="ja-JP" altLang="en-US" sz="10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algn="just"/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algn="just"/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⑥ゆでたキャベツを卵のよこにもりつける。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algn="just"/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このみで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塩・こしょう</a:t>
              </a: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を少々ふる。</a:t>
              </a:r>
              <a:endParaRPr lang="ja-JP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</p:txBody>
        </p:sp>
        <p:sp>
          <p:nvSpPr>
            <p:cNvPr id="19" name="正方形/長方形 18">
              <a:extLst>
                <a:ext uri="{FF2B5EF4-FFF2-40B4-BE49-F238E27FC236}">
                  <a16:creationId xmlns:a16="http://schemas.microsoft.com/office/drawing/2014/main" id="{89D8724F-4A37-4D8A-80F1-FF8FC32E84A1}"/>
                </a:ext>
              </a:extLst>
            </p:cNvPr>
            <p:cNvSpPr/>
            <p:nvPr/>
          </p:nvSpPr>
          <p:spPr>
            <a:xfrm>
              <a:off x="4530522" y="24389"/>
              <a:ext cx="4418079" cy="3161518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1" name="正方形/長方形 20">
              <a:extLst>
                <a:ext uri="{FF2B5EF4-FFF2-40B4-BE49-F238E27FC236}">
                  <a16:creationId xmlns:a16="http://schemas.microsoft.com/office/drawing/2014/main" id="{C2C0E8F7-90F7-4D55-A9CA-9BF8EA6A724B}"/>
                </a:ext>
              </a:extLst>
            </p:cNvPr>
            <p:cNvSpPr/>
            <p:nvPr/>
          </p:nvSpPr>
          <p:spPr>
            <a:xfrm>
              <a:off x="5368161" y="532651"/>
              <a:ext cx="3024777" cy="40946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2" name="正方形/長方形 21">
              <a:extLst>
                <a:ext uri="{FF2B5EF4-FFF2-40B4-BE49-F238E27FC236}">
                  <a16:creationId xmlns:a16="http://schemas.microsoft.com/office/drawing/2014/main" id="{0273C7ED-7709-427B-9C34-F4A8A616149F}"/>
                </a:ext>
              </a:extLst>
            </p:cNvPr>
            <p:cNvSpPr/>
            <p:nvPr/>
          </p:nvSpPr>
          <p:spPr>
            <a:xfrm>
              <a:off x="4582618" y="88954"/>
              <a:ext cx="4313885" cy="3054392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7879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2408</TotalTime>
  <Words>53</Words>
  <Application>Microsoft Office PowerPoint</Application>
  <PresentationFormat>画面に合わせる (4:3)</PresentationFormat>
  <Paragraphs>81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12" baseType="lpstr">
      <vt:lpstr>AR P丸ゴシック体E</vt:lpstr>
      <vt:lpstr>HG丸ｺﾞｼｯｸM-PRO</vt:lpstr>
      <vt:lpstr>ＭＳ Ｐゴシック</vt:lpstr>
      <vt:lpstr>ＭＳ ゴシック</vt:lpstr>
      <vt:lpstr>Arial</vt:lpstr>
      <vt:lpstr>Calibri</vt:lpstr>
      <vt:lpstr>Calibri Light</vt:lpstr>
      <vt:lpstr>Times New Roman</vt:lpstr>
      <vt:lpstr>Office テーマ</vt:lpstr>
      <vt:lpstr>1食分バランス献立学習 料理（写真およびレシピ）   （平成29年２月発行　開隆堂教科書準拠）</vt:lpstr>
      <vt:lpstr>PowerPoint プレゼンテーション</vt:lpstr>
      <vt:lpstr>PowerPoint プレゼンテーション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UDAKA Junko</dc:creator>
  <cp:lastModifiedBy>松前町教育委員会</cp:lastModifiedBy>
  <cp:revision>205</cp:revision>
  <cp:lastPrinted>2018-07-30T13:41:04Z</cp:lastPrinted>
  <dcterms:created xsi:type="dcterms:W3CDTF">2018-06-18T04:48:24Z</dcterms:created>
  <dcterms:modified xsi:type="dcterms:W3CDTF">2018-08-01T05:22:42Z</dcterms:modified>
</cp:coreProperties>
</file>