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329" r:id="rId2"/>
    <p:sldId id="323" r:id="rId3"/>
    <p:sldId id="328" r:id="rId4"/>
    <p:sldId id="289" r:id="rId5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26695" y="3304903"/>
            <a:ext cx="73152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副菜</a:t>
            </a:r>
            <a:r>
              <a:rPr lang="en-US" altLang="ja-JP" sz="2800" dirty="0" smtClean="0">
                <a:solidFill>
                  <a:schemeClr val="tx1"/>
                </a:solidFill>
              </a:rPr>
              <a:t>a</a:t>
            </a:r>
          </a:p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（もう少し緑色食品を加えるためのおかず）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グループ化 12"/>
          <p:cNvGrpSpPr/>
          <p:nvPr/>
        </p:nvGrpSpPr>
        <p:grpSpPr>
          <a:xfrm>
            <a:off x="48427" y="3271813"/>
            <a:ext cx="7550786" cy="3560765"/>
            <a:chOff x="48427" y="3271813"/>
            <a:chExt cx="7550786" cy="3560765"/>
          </a:xfrm>
        </p:grpSpPr>
        <p:pic>
          <p:nvPicPr>
            <p:cNvPr id="9" name="図 8">
              <a:extLst>
                <a:ext uri="{FF2B5EF4-FFF2-40B4-BE49-F238E27FC236}">
                  <a16:creationId xmlns:a16="http://schemas.microsoft.com/office/drawing/2014/main" id="{9F791903-ECE2-426C-B6C2-3D4DF1F685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427" y="3294418"/>
              <a:ext cx="3730747" cy="3515557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grpSp>
          <p:nvGrpSpPr>
            <p:cNvPr id="2" name="グループ化 1"/>
            <p:cNvGrpSpPr/>
            <p:nvPr/>
          </p:nvGrpSpPr>
          <p:grpSpPr>
            <a:xfrm>
              <a:off x="3840137" y="3271813"/>
              <a:ext cx="3759076" cy="3560765"/>
              <a:chOff x="3878342" y="3275464"/>
              <a:chExt cx="3759076" cy="3560765"/>
            </a:xfrm>
          </p:grpSpPr>
          <p:sp>
            <p:nvSpPr>
              <p:cNvPr id="10" name="正方形/長方形 9">
                <a:extLst>
                  <a:ext uri="{FF2B5EF4-FFF2-40B4-BE49-F238E27FC236}">
                    <a16:creationId xmlns:a16="http://schemas.microsoft.com/office/drawing/2014/main" id="{D5B2B573-A2B0-4D1E-927F-14C2FAEB0C9C}"/>
                  </a:ext>
                </a:extLst>
              </p:cNvPr>
              <p:cNvSpPr/>
              <p:nvPr/>
            </p:nvSpPr>
            <p:spPr>
              <a:xfrm>
                <a:off x="3948807" y="3556842"/>
                <a:ext cx="3618145" cy="27699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  <a:tabLst>
                    <a:tab pos="1542415" algn="l"/>
                  </a:tabLst>
                </a:pPr>
                <a:r>
                  <a:rPr lang="ja-JP" altLang="ja-JP" sz="24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ジャーマンポテト</a:t>
                </a:r>
                <a:r>
                  <a:rPr lang="en-US" altLang="ja-JP" sz="2400" b="1" kern="100" dirty="0">
                    <a:latin typeface="Century" panose="02040604050505020304" pitchFamily="18" charset="0"/>
                    <a:ea typeface="ＭＳ 明朝" panose="02020609040205080304" pitchFamily="17" charset="-128"/>
                    <a:cs typeface="Times New Roman" panose="02020603050405020304" pitchFamily="18" charset="0"/>
                  </a:rPr>
                  <a:t>	</a:t>
                </a:r>
                <a:endParaRPr lang="ja-JP" altLang="ja-JP" sz="2400" b="1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  <a:tabLst>
                    <a:tab pos="1542415" algn="l"/>
                  </a:tabLst>
                </a:pPr>
                <a:r>
                  <a:rPr lang="ja-JP" altLang="en-US" sz="1000" b="1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b="1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じゃがいも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50g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たまねぎ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…15g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  <a:tabLst>
                    <a:tab pos="1542415" algn="l"/>
                  </a:tabLs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ベーコン…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10g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　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油またはバター…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2ml</a:t>
                </a:r>
                <a:endPara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  <a:tabLst>
                    <a:tab pos="1542415" algn="l"/>
                  </a:tabLs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   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粉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チーズ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5g(40ml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)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塩・こしょう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ja-JP" altLang="en-US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少々</a:t>
                </a:r>
                <a:endParaRPr lang="ja-JP" altLang="ja-JP" sz="800" b="1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①じゃがいも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皮をむき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厚さ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㎜くらいの薄切りにして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～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，かために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ゆでておく。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ja-JP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②たまねぎ（うす切り）とベーコン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(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はば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㎝くらい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)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を</a:t>
                </a:r>
                <a:endPara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ja-JP" altLang="ja-JP" sz="10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切る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③フライパンをあたためて油を入れ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ベーコンとたまねぎを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いため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ベーコンの油が出てきたらじゃがいもを入れる。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④塩・こしょうで味をつける。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⑤粉チーズを加え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ふたをし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en-US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分間くらいで火をとめて</a:t>
                </a:r>
                <a:endPara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むらし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もりつける。</a:t>
                </a:r>
              </a:p>
            </p:txBody>
          </p:sp>
          <p:sp>
            <p:nvSpPr>
              <p:cNvPr id="11" name="正方形/長方形 10">
                <a:extLst>
                  <a:ext uri="{FF2B5EF4-FFF2-40B4-BE49-F238E27FC236}">
                    <a16:creationId xmlns:a16="http://schemas.microsoft.com/office/drawing/2014/main" id="{DE70F2EC-1BA1-4BD8-893A-EE55D1A2FA20}"/>
                  </a:ext>
                </a:extLst>
              </p:cNvPr>
              <p:cNvSpPr/>
              <p:nvPr/>
            </p:nvSpPr>
            <p:spPr>
              <a:xfrm>
                <a:off x="3878342" y="3275464"/>
                <a:ext cx="3759076" cy="3560765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2" name="正方形/長方形 11">
                <a:extLst>
                  <a:ext uri="{FF2B5EF4-FFF2-40B4-BE49-F238E27FC236}">
                    <a16:creationId xmlns:a16="http://schemas.microsoft.com/office/drawing/2014/main" id="{6D06F066-F198-479A-A1CB-0642B6B62AB3}"/>
                  </a:ext>
                </a:extLst>
              </p:cNvPr>
              <p:cNvSpPr/>
              <p:nvPr/>
            </p:nvSpPr>
            <p:spPr>
              <a:xfrm>
                <a:off x="4349703" y="3971885"/>
                <a:ext cx="2816352" cy="51490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6" name="グループ化 5"/>
          <p:cNvGrpSpPr/>
          <p:nvPr/>
        </p:nvGrpSpPr>
        <p:grpSpPr>
          <a:xfrm>
            <a:off x="57136" y="36086"/>
            <a:ext cx="6866832" cy="3158289"/>
            <a:chOff x="57136" y="36086"/>
            <a:chExt cx="6866832" cy="3158289"/>
          </a:xfrm>
        </p:grpSpPr>
        <p:pic>
          <p:nvPicPr>
            <p:cNvPr id="14" name="Picture 2" descr="I:\2013卒研tomita\調理実習\DSC00195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lum bright="14000" contrast="1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7136" y="54935"/>
              <a:ext cx="3393440" cy="3139440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" name="グループ化 2"/>
            <p:cNvGrpSpPr/>
            <p:nvPr/>
          </p:nvGrpSpPr>
          <p:grpSpPr>
            <a:xfrm>
              <a:off x="3507028" y="36086"/>
              <a:ext cx="3416940" cy="3158289"/>
              <a:chOff x="3533155" y="36083"/>
              <a:chExt cx="3416940" cy="3158289"/>
            </a:xfrm>
          </p:grpSpPr>
          <p:sp>
            <p:nvSpPr>
              <p:cNvPr id="7" name="正方形/長方形 6">
                <a:extLst>
                  <a:ext uri="{FF2B5EF4-FFF2-40B4-BE49-F238E27FC236}">
                    <a16:creationId xmlns:a16="http://schemas.microsoft.com/office/drawing/2014/main" id="{EA75E7A2-A6D3-4857-9429-4A7CD8DEFC16}"/>
                  </a:ext>
                </a:extLst>
              </p:cNvPr>
              <p:cNvSpPr/>
              <p:nvPr/>
            </p:nvSpPr>
            <p:spPr>
              <a:xfrm>
                <a:off x="3660681" y="54932"/>
                <a:ext cx="3179305" cy="30162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ja-JP" altLang="ja-JP" sz="1600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ツナ入りポテトハンバーグ</a:t>
                </a:r>
                <a:endParaRPr lang="en-US" altLang="ja-JP" sz="1600" b="1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ja-JP" altLang="ja-JP" sz="400" kern="1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1000" b="1" kern="100" dirty="0">
                    <a:latin typeface="Century" panose="02040604050505020304" pitchFamily="18" charset="0"/>
                    <a:ea typeface="ＭＳ 明朝" panose="02020609040205080304" pitchFamily="17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1000" b="1" kern="100" dirty="0" smtClean="0">
                    <a:latin typeface="Century" panose="02040604050505020304" pitchFamily="18" charset="0"/>
                    <a:ea typeface="ＭＳ 明朝" panose="02020609040205080304" pitchFamily="17" charset="-128"/>
                    <a:cs typeface="Times New Roman" panose="02020603050405020304" pitchFamily="18" charset="0"/>
                  </a:rPr>
                  <a:t>　   </a:t>
                </a:r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じゃがいも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50g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にんじん…</a:t>
                </a:r>
                <a:r>
                  <a:rPr lang="en-US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10g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en-US" sz="900" kern="100" dirty="0" err="1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か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たくり粉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少々　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ツナ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…15g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 　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油…</a:t>
                </a:r>
                <a:r>
                  <a:rPr lang="en-US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4ml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　</a:t>
                </a:r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塩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・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こしょう…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少々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ト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マトケチャップ…適量</a:t>
                </a:r>
              </a:p>
              <a:p>
                <a:pPr fontAlgn="ctr"/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fontAlgn="ctr"/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じゃがいものめをとりのぞき，皮ごと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1㎝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あつさ</a:t>
                </a:r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に切る。</a:t>
                </a:r>
                <a:endParaRPr lang="en-US" altLang="ja-JP" sz="9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なべ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にじゃがいもと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1㎝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高さの水を入れて</a:t>
                </a:r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ふた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をして</a:t>
                </a:r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，</a:t>
                </a:r>
                <a:endParaRPr lang="en-US" altLang="ja-JP" sz="9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</a:t>
                </a:r>
                <a:r>
                  <a:rPr lang="en-US" altLang="ja-JP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</a:t>
                </a:r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中火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で，じゃがいもがやわらかくなるまでゆでる。　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竹</a:t>
                </a:r>
                <a:r>
                  <a:rPr lang="ja-JP" altLang="ja-JP" sz="9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ぐしが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とおったら取り出して</a:t>
                </a:r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つぶす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②にんじんは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，みじん切りにする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③つぶしたじゃがいもにツナとにんじん、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塩・こしょうを入れ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よくまぜ合わせる。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小判型にまるめて，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かたくり粉をまぶす。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⑤フライパン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を温めて，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油をいきわたらせ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④を入れて，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両面を軽くこげ目がつくくらい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焼いてもりつける。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effectLst/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⑥ケチャップ少々をかける。</a:t>
                </a:r>
                <a:endParaRPr lang="ja-JP" altLang="ja-JP" sz="900" kern="100" dirty="0">
                  <a:effectLst/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正方形/長方形 7">
                <a:extLst>
                  <a:ext uri="{FF2B5EF4-FFF2-40B4-BE49-F238E27FC236}">
                    <a16:creationId xmlns:a16="http://schemas.microsoft.com/office/drawing/2014/main" id="{1808105B-ACF3-4A95-8BE4-520036EDC4F0}"/>
                  </a:ext>
                </a:extLst>
              </p:cNvPr>
              <p:cNvSpPr/>
              <p:nvPr/>
            </p:nvSpPr>
            <p:spPr>
              <a:xfrm>
                <a:off x="3533155" y="36083"/>
                <a:ext cx="3416940" cy="3158289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 dirty="0"/>
              </a:p>
            </p:txBody>
          </p:sp>
          <p:sp>
            <p:nvSpPr>
              <p:cNvPr id="18" name="正方形/長方形 17">
                <a:extLst>
                  <a:ext uri="{FF2B5EF4-FFF2-40B4-BE49-F238E27FC236}">
                    <a16:creationId xmlns:a16="http://schemas.microsoft.com/office/drawing/2014/main" id="{6D06F066-F198-479A-A1CB-0642B6B62AB3}"/>
                  </a:ext>
                </a:extLst>
              </p:cNvPr>
              <p:cNvSpPr/>
              <p:nvPr/>
            </p:nvSpPr>
            <p:spPr>
              <a:xfrm>
                <a:off x="3897664" y="382077"/>
                <a:ext cx="2705338" cy="50602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978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グループ化 34"/>
          <p:cNvGrpSpPr/>
          <p:nvPr/>
        </p:nvGrpSpPr>
        <p:grpSpPr>
          <a:xfrm>
            <a:off x="0" y="0"/>
            <a:ext cx="7125620" cy="3303387"/>
            <a:chOff x="49582" y="3257006"/>
            <a:chExt cx="7125620" cy="3303387"/>
          </a:xfrm>
        </p:grpSpPr>
        <p:pic>
          <p:nvPicPr>
            <p:cNvPr id="29" name="図 28">
              <a:extLst>
                <a:ext uri="{FF2B5EF4-FFF2-40B4-BE49-F238E27FC236}">
                  <a16:creationId xmlns:a16="http://schemas.microsoft.com/office/drawing/2014/main" id="{D3C97FC7-8C8F-41E8-B5EB-8CCC10940F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582" y="3284533"/>
              <a:ext cx="3528611" cy="3275860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F915D3E6-EFC4-43A8-BE7A-120D7B1C1D4A}"/>
                </a:ext>
              </a:extLst>
            </p:cNvPr>
            <p:cNvSpPr/>
            <p:nvPr/>
          </p:nvSpPr>
          <p:spPr>
            <a:xfrm>
              <a:off x="3764805" y="3315399"/>
              <a:ext cx="3410397" cy="3023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ja-JP" altLang="en-US" sz="2000" b="1" kern="1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　　</a:t>
              </a:r>
              <a:r>
                <a:rPr lang="ja-JP" altLang="ja-JP" sz="2000" b="1" kern="1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ツナポテトサラダ</a:t>
              </a:r>
              <a:r>
                <a:rPr lang="ja-JP" altLang="en-US" sz="1050" b="1" kern="100" dirty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rPr>
                <a:t>　</a:t>
              </a:r>
              <a:endParaRPr lang="en-US" altLang="ja-JP" sz="1050" b="1" kern="100" dirty="0"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50" kern="100" dirty="0" smtClean="0"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rPr>
                <a:t>  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じゃがいも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50g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にんじん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…10g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/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きゅうり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…15g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ツナ…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30g     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ハム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…15g</a:t>
              </a:r>
            </a:p>
            <a:p>
              <a:pPr algn="just"/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マヨネーズ</a:t>
              </a: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12g  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・</a:t>
              </a:r>
              <a:r>
                <a:rPr lang="ja-JP" altLang="ja-JP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こしょう</a:t>
              </a:r>
              <a:r>
                <a: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少々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ja-JP" altLang="ja-JP" sz="8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①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野菜をあらい，材料を切る。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（にんじんは，うすいいちょう切り，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じゃがいもは皮をむき，大きさをそろえて切る。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きゅうりはうすい輪切り，ハムははば</a:t>
              </a:r>
              <a:r>
                <a:rPr lang="en-US" altLang="ja-JP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1cm</a:t>
              </a:r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切り）</a:t>
              </a:r>
              <a:endParaRPr lang="en-US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/>
              <a:r>
                <a:rPr lang="ja-JP" altLang="en-US" sz="10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②</a:t>
              </a:r>
              <a:r>
                <a:rPr lang="ja-JP" altLang="en-US" sz="1000" dirty="0"/>
                <a:t>きゅうりに塩を少しふってしんなりさせ，手で水気</a:t>
              </a:r>
              <a:r>
                <a:rPr lang="ja-JP" altLang="en-US" sz="1000" dirty="0" smtClean="0"/>
                <a:t>をしぼる</a:t>
              </a:r>
              <a:r>
                <a:rPr lang="ja-JP" altLang="en-US" sz="1000" dirty="0"/>
                <a:t>。</a:t>
              </a:r>
              <a:endParaRPr lang="en-US" altLang="ja-JP" sz="1000" dirty="0"/>
            </a:p>
            <a:p>
              <a:pPr algn="just"/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③</a:t>
              </a:r>
              <a:r>
                <a:rPr lang="ja-JP" altLang="en-US" sz="1000" dirty="0"/>
                <a:t>にんじんとじゃがいもを別々のなべに入れ</a:t>
              </a:r>
              <a:r>
                <a:rPr lang="ja-JP" altLang="en-US" sz="1000" dirty="0" smtClean="0"/>
                <a:t>，</a:t>
              </a:r>
              <a:r>
                <a:rPr lang="ja-JP" altLang="en-US" sz="1000" dirty="0"/>
                <a:t>　</a:t>
              </a:r>
              <a:endParaRPr lang="en-US" altLang="ja-JP" sz="1000" dirty="0" smtClean="0"/>
            </a:p>
            <a:p>
              <a:pPr algn="just"/>
              <a:r>
                <a:rPr lang="en-US" altLang="ja-JP" sz="1000" dirty="0"/>
                <a:t> </a:t>
              </a:r>
              <a:r>
                <a:rPr lang="en-US" altLang="ja-JP" sz="1000" dirty="0" smtClean="0"/>
                <a:t>  </a:t>
              </a:r>
              <a:r>
                <a:rPr lang="ja-JP" altLang="en-US" sz="1000" dirty="0" smtClean="0"/>
                <a:t>それぞれかぶる</a:t>
              </a:r>
              <a:r>
                <a:rPr lang="ja-JP" altLang="en-US" sz="1000" dirty="0"/>
                <a:t>くらいの水を加え，強火で加熱する。</a:t>
              </a:r>
              <a:endParaRPr lang="en-US" altLang="ja-JP" sz="1000" dirty="0"/>
            </a:p>
            <a:p>
              <a:pPr algn="just"/>
              <a:r>
                <a:rPr lang="ja-JP" altLang="en-US" sz="1000" dirty="0"/>
                <a:t>　沸騰したら中火にして，やわらかくなるまでゆでる。</a:t>
              </a:r>
              <a:endParaRPr lang="en-US" altLang="ja-JP" sz="1000" dirty="0"/>
            </a:p>
            <a:p>
              <a:pPr algn="just"/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　</a:t>
              </a:r>
              <a:r>
                <a:rPr lang="ja-JP" altLang="en-US" sz="1000" dirty="0" err="1">
                  <a:solidFill>
                    <a:srgbClr val="000000"/>
                  </a:solidFill>
                  <a:latin typeface="ＭＳ Ｐゴシック"/>
                </a:rPr>
                <a:t>ざるに</a:t>
              </a:r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あげる。じゃがいもはなべにもどし，弱火で，</a:t>
              </a:r>
              <a:endParaRPr lang="en-US" altLang="ja-JP" sz="1000" dirty="0">
                <a:solidFill>
                  <a:srgbClr val="000000"/>
                </a:solidFill>
                <a:latin typeface="ＭＳ Ｐゴシック"/>
              </a:endParaRPr>
            </a:p>
            <a:p>
              <a:pPr algn="just"/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　ふたをした鍋を静かに動かし，粉をふかせる</a:t>
              </a:r>
              <a:r>
                <a:rPr lang="ja-JP" altLang="en-US" sz="1000" dirty="0" smtClean="0">
                  <a:solidFill>
                    <a:srgbClr val="000000"/>
                  </a:solidFill>
                  <a:latin typeface="ＭＳ Ｐゴシック"/>
                </a:rPr>
                <a:t>。</a:t>
              </a:r>
              <a:endParaRPr lang="en-US" altLang="ja-JP" sz="1000" dirty="0" smtClean="0">
                <a:solidFill>
                  <a:srgbClr val="000000"/>
                </a:solidFill>
                <a:latin typeface="ＭＳ Ｐゴシック"/>
              </a:endParaRPr>
            </a:p>
            <a:p>
              <a:pPr algn="just"/>
              <a:r>
                <a:rPr lang="ja-JP" altLang="en-US" sz="1000" dirty="0" smtClean="0">
                  <a:solidFill>
                    <a:srgbClr val="000000"/>
                  </a:solidFill>
                  <a:latin typeface="ＭＳ Ｐゴシック"/>
                </a:rPr>
                <a:t>④ハムはフライパンでかるくあぶる。</a:t>
              </a:r>
              <a:endParaRPr lang="en-US" altLang="ja-JP" sz="1000" dirty="0">
                <a:solidFill>
                  <a:srgbClr val="000000"/>
                </a:solidFill>
                <a:latin typeface="ＭＳ Ｐゴシック"/>
              </a:endParaRPr>
            </a:p>
            <a:p>
              <a:pPr algn="just"/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④じゃがいもが冷めたら，にんじん，きゅうり，ハムと</a:t>
              </a:r>
              <a:r>
                <a:rPr lang="ja-JP" altLang="en-US" sz="1000" dirty="0" err="1">
                  <a:solidFill>
                    <a:srgbClr val="000000"/>
                  </a:solidFill>
                  <a:latin typeface="ＭＳ Ｐゴシック"/>
                </a:rPr>
                <a:t>いっ</a:t>
              </a:r>
              <a:endParaRPr lang="en-US" altLang="ja-JP" sz="1000" dirty="0">
                <a:solidFill>
                  <a:srgbClr val="000000"/>
                </a:solidFill>
                <a:latin typeface="ＭＳ Ｐゴシック"/>
              </a:endParaRPr>
            </a:p>
            <a:p>
              <a:pPr algn="just"/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　</a:t>
              </a:r>
              <a:r>
                <a:rPr lang="ja-JP" altLang="en-US" sz="1000" dirty="0" err="1">
                  <a:solidFill>
                    <a:srgbClr val="000000"/>
                  </a:solidFill>
                  <a:latin typeface="ＭＳ Ｐゴシック"/>
                </a:rPr>
                <a:t>しょに</a:t>
              </a:r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マヨネーズであえ，</a:t>
              </a:r>
              <a:r>
                <a:rPr lang="ja-JP" altLang="en-US" sz="1000" dirty="0" smtClean="0">
                  <a:solidFill>
                    <a:srgbClr val="000000"/>
                  </a:solidFill>
                  <a:latin typeface="ＭＳ Ｐゴシック"/>
                </a:rPr>
                <a:t>塩・こしょう</a:t>
              </a:r>
              <a:r>
                <a:rPr lang="ja-JP" altLang="en-US" sz="1000" dirty="0">
                  <a:solidFill>
                    <a:srgbClr val="000000"/>
                  </a:solidFill>
                  <a:latin typeface="ＭＳ Ｐゴシック"/>
                </a:rPr>
                <a:t>で味をととのえる。</a:t>
              </a:r>
            </a:p>
          </p:txBody>
        </p:sp>
        <p:sp>
          <p:nvSpPr>
            <p:cNvPr id="32" name="正方形/長方形 31">
              <a:extLst>
                <a:ext uri="{FF2B5EF4-FFF2-40B4-BE49-F238E27FC236}">
                  <a16:creationId xmlns:a16="http://schemas.microsoft.com/office/drawing/2014/main" id="{7307F00D-2A85-4655-B3C2-0F4E18CAD64B}"/>
                </a:ext>
              </a:extLst>
            </p:cNvPr>
            <p:cNvSpPr/>
            <p:nvPr/>
          </p:nvSpPr>
          <p:spPr>
            <a:xfrm>
              <a:off x="3646591" y="3257006"/>
              <a:ext cx="3528611" cy="3301884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3" name="正方形/長方形 32">
              <a:extLst>
                <a:ext uri="{FF2B5EF4-FFF2-40B4-BE49-F238E27FC236}">
                  <a16:creationId xmlns:a16="http://schemas.microsoft.com/office/drawing/2014/main" id="{08EDADEC-0114-4831-9A2E-C5C521910DB4}"/>
                </a:ext>
              </a:extLst>
            </p:cNvPr>
            <p:cNvSpPr/>
            <p:nvPr/>
          </p:nvSpPr>
          <p:spPr>
            <a:xfrm>
              <a:off x="3858774" y="3667438"/>
              <a:ext cx="2956349" cy="52844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4" name="グループ化 23"/>
          <p:cNvGrpSpPr/>
          <p:nvPr/>
        </p:nvGrpSpPr>
        <p:grpSpPr>
          <a:xfrm>
            <a:off x="0" y="3692547"/>
            <a:ext cx="4148598" cy="1810282"/>
            <a:chOff x="4811910" y="4760239"/>
            <a:chExt cx="4148598" cy="1810282"/>
          </a:xfrm>
        </p:grpSpPr>
        <p:grpSp>
          <p:nvGrpSpPr>
            <p:cNvPr id="25" name="グループ化 24"/>
            <p:cNvGrpSpPr/>
            <p:nvPr/>
          </p:nvGrpSpPr>
          <p:grpSpPr>
            <a:xfrm>
              <a:off x="6889420" y="4760239"/>
              <a:ext cx="2071088" cy="1805198"/>
              <a:chOff x="7045226" y="5019387"/>
              <a:chExt cx="2071088" cy="1805198"/>
            </a:xfrm>
          </p:grpSpPr>
          <p:sp>
            <p:nvSpPr>
              <p:cNvPr id="27" name="正方形/長方形 26">
                <a:extLst>
                  <a:ext uri="{FF2B5EF4-FFF2-40B4-BE49-F238E27FC236}">
                    <a16:creationId xmlns:a16="http://schemas.microsoft.com/office/drawing/2014/main" id="{9EA22EF5-52AB-40A0-801B-2D77318C5142}"/>
                  </a:ext>
                </a:extLst>
              </p:cNvPr>
              <p:cNvSpPr/>
              <p:nvPr/>
            </p:nvSpPr>
            <p:spPr>
              <a:xfrm>
                <a:off x="7143089" y="5401777"/>
                <a:ext cx="1875363" cy="8463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ja-JP" altLang="ja-JP" sz="16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ミニトマト</a:t>
                </a:r>
                <a:r>
                  <a:rPr lang="en-US" altLang="ja-JP" sz="16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sz="1600" kern="100" dirty="0" smtClean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(25g</a:t>
                </a:r>
                <a:r>
                  <a:rPr lang="en-US" altLang="ja-JP" sz="1600" kern="100" dirty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)</a:t>
                </a:r>
              </a:p>
              <a:p>
                <a:pPr algn="just">
                  <a:spcAft>
                    <a:spcPts val="0"/>
                  </a:spcAft>
                </a:pPr>
                <a:endParaRPr lang="ja-JP" altLang="ja-JP" sz="800" kern="100" dirty="0">
                  <a:latin typeface="ＭＳ 明朝" panose="02020609040205080304" pitchFamily="17" charset="-128"/>
                  <a:ea typeface="ＭＳ 明朝" panose="02020609040205080304" pitchFamily="17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ヘタ</a:t>
                </a: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の部分を良く洗う</a:t>
                </a:r>
                <a:r>
                  <a:rPr lang="ja-JP" altLang="en-US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5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10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②さっと湯にくぐらせる。</a:t>
                </a:r>
              </a:p>
            </p:txBody>
          </p:sp>
          <p:sp>
            <p:nvSpPr>
              <p:cNvPr id="28" name="正方形/長方形 27">
                <a:extLst>
                  <a:ext uri="{FF2B5EF4-FFF2-40B4-BE49-F238E27FC236}">
                    <a16:creationId xmlns:a16="http://schemas.microsoft.com/office/drawing/2014/main" id="{DB2BD1E2-BAA7-4670-AC6D-735EAF46BEDD}"/>
                  </a:ext>
                </a:extLst>
              </p:cNvPr>
              <p:cNvSpPr/>
              <p:nvPr/>
            </p:nvSpPr>
            <p:spPr>
              <a:xfrm rot="5400000">
                <a:off x="7178171" y="4886442"/>
                <a:ext cx="1805198" cy="2071088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pic>
          <p:nvPicPr>
            <p:cNvPr id="26" name="Picture 2" descr="I:\2013卒研tomita\調理実習\DSC00189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lum bright="18000" contrast="33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5400000">
              <a:off x="4930184" y="4668928"/>
              <a:ext cx="1783319" cy="2019868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" name="グループ化 29"/>
          <p:cNvGrpSpPr/>
          <p:nvPr/>
        </p:nvGrpSpPr>
        <p:grpSpPr>
          <a:xfrm>
            <a:off x="4415910" y="3719510"/>
            <a:ext cx="4699262" cy="1874080"/>
            <a:chOff x="47649" y="4710220"/>
            <a:chExt cx="4699262" cy="1874080"/>
          </a:xfrm>
        </p:grpSpPr>
        <p:pic>
          <p:nvPicPr>
            <p:cNvPr id="36" name="Picture 2" descr="I:\2013卒研tomita\調理実習\DSC00179.JPG"/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7649" y="4721787"/>
              <a:ext cx="2297726" cy="185094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7" name="グループ化 36"/>
            <p:cNvGrpSpPr/>
            <p:nvPr/>
          </p:nvGrpSpPr>
          <p:grpSpPr>
            <a:xfrm>
              <a:off x="2410374" y="4710220"/>
              <a:ext cx="2336537" cy="1874080"/>
              <a:chOff x="2423734" y="2704677"/>
              <a:chExt cx="2336537" cy="1874080"/>
            </a:xfrm>
          </p:grpSpPr>
          <p:sp>
            <p:nvSpPr>
              <p:cNvPr id="38" name="正方形/長方形 37"/>
              <p:cNvSpPr/>
              <p:nvPr/>
            </p:nvSpPr>
            <p:spPr>
              <a:xfrm>
                <a:off x="2423734" y="2704677"/>
                <a:ext cx="2336537" cy="1874080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" name="正方形/長方形 38">
                <a:extLst>
                  <a:ext uri="{FF2B5EF4-FFF2-40B4-BE49-F238E27FC236}">
                    <a16:creationId xmlns:a16="http://schemas.microsoft.com/office/drawing/2014/main" id="{FF4A5A0A-30E3-4E44-88D0-2179ED594F70}"/>
                  </a:ext>
                </a:extLst>
              </p:cNvPr>
              <p:cNvSpPr/>
              <p:nvPr/>
            </p:nvSpPr>
            <p:spPr>
              <a:xfrm>
                <a:off x="2574935" y="2841431"/>
                <a:ext cx="2143185" cy="17235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/>
                <a:r>
                  <a:rPr lang="ja-JP" altLang="en-US" sz="1600" b="1" kern="100" dirty="0" smtClean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  にんじん</a:t>
                </a:r>
                <a:r>
                  <a:rPr lang="ja-JP" altLang="en-US" sz="1600" kern="100" dirty="0" smtClean="0">
                    <a:solidFill>
                      <a:prstClr val="black"/>
                    </a:solidFill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sz="1600" kern="100" dirty="0" smtClean="0">
                    <a:solidFill>
                      <a:prstClr val="black"/>
                    </a:solidFill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(20g</a:t>
                </a:r>
                <a:r>
                  <a:rPr lang="en-US" altLang="ja-JP" sz="1600" kern="100" dirty="0">
                    <a:solidFill>
                      <a:prstClr val="black"/>
                    </a:solidFill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)</a:t>
                </a:r>
              </a:p>
              <a:p>
                <a:pPr lvl="0" algn="just"/>
                <a:endParaRPr lang="ja-JP" altLang="ja-JP" sz="600" b="1" kern="100" dirty="0">
                  <a:solidFill>
                    <a:prstClr val="black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①水やよごれをこすり落とし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流水であらう。</a:t>
                </a: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たて半分に切り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㎜くらいの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半月切りにする。</a:t>
                </a: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なべに水とにんじんを入れ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ふたをして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中火でふっとう。</a:t>
                </a:r>
                <a:endParaRPr lang="en-US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ふっとう</a:t>
                </a:r>
                <a:r>
                  <a:rPr lang="en-US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5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間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ゆでる</a:t>
                </a:r>
                <a:r>
                  <a:rPr lang="ja-JP" altLang="en-US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1000" kern="1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ja-JP" altLang="ja-JP" sz="1000" kern="100" dirty="0" smtClean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⑤</a:t>
                </a:r>
                <a:r>
                  <a:rPr lang="ja-JP" altLang="ja-JP" sz="1000" kern="100" dirty="0" err="1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ざるに</a:t>
                </a:r>
                <a:r>
                  <a:rPr lang="ja-JP" altLang="ja-JP" sz="1000" kern="100" dirty="0">
                    <a:solidFill>
                      <a:prstClr val="black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あげて冷ます。</a:t>
                </a:r>
                <a:endPara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243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グループ化 24"/>
          <p:cNvGrpSpPr/>
          <p:nvPr/>
        </p:nvGrpSpPr>
        <p:grpSpPr>
          <a:xfrm>
            <a:off x="34229" y="13918"/>
            <a:ext cx="5102463" cy="1621513"/>
            <a:chOff x="34229" y="13918"/>
            <a:chExt cx="5102463" cy="1621513"/>
          </a:xfrm>
        </p:grpSpPr>
        <p:pic>
          <p:nvPicPr>
            <p:cNvPr id="9" name="図 8">
              <a:extLst>
                <a:ext uri="{FF2B5EF4-FFF2-40B4-BE49-F238E27FC236}">
                  <a16:creationId xmlns:a16="http://schemas.microsoft.com/office/drawing/2014/main" id="{1601C7E2-3ACC-425C-A8F1-4B86D2195E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229" y="35268"/>
              <a:ext cx="2520000" cy="1596303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grpSp>
          <p:nvGrpSpPr>
            <p:cNvPr id="3" name="グループ化 2"/>
            <p:cNvGrpSpPr/>
            <p:nvPr/>
          </p:nvGrpSpPr>
          <p:grpSpPr>
            <a:xfrm>
              <a:off x="2615956" y="13918"/>
              <a:ext cx="2520736" cy="1621513"/>
              <a:chOff x="2615956" y="13918"/>
              <a:chExt cx="2520736" cy="1621513"/>
            </a:xfrm>
          </p:grpSpPr>
          <p:sp>
            <p:nvSpPr>
              <p:cNvPr id="10" name="正方形/長方形 9">
                <a:extLst>
                  <a:ext uri="{FF2B5EF4-FFF2-40B4-BE49-F238E27FC236}">
                    <a16:creationId xmlns:a16="http://schemas.microsoft.com/office/drawing/2014/main" id="{7914E180-2169-4943-8F7B-BEA56610A5FA}"/>
                  </a:ext>
                </a:extLst>
              </p:cNvPr>
              <p:cNvSpPr/>
              <p:nvPr/>
            </p:nvSpPr>
            <p:spPr>
              <a:xfrm>
                <a:off x="2747799" y="36556"/>
                <a:ext cx="2388893" cy="15081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ja-JP" altLang="ja-JP" sz="20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ブロッコリー</a:t>
                </a:r>
                <a:r>
                  <a:rPr lang="en-US" altLang="ja-JP" sz="2000" b="1" kern="100" dirty="0" smtClean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sz="1600" kern="100" dirty="0" smtClean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(15g</a:t>
                </a:r>
                <a:r>
                  <a:rPr lang="ja-JP" altLang="en-US" sz="1600" kern="100" dirty="0" smtClean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）</a:t>
                </a:r>
                <a:endParaRPr lang="ja-JP" altLang="ja-JP" sz="800" kern="100" dirty="0">
                  <a:ea typeface="HG丸ｺﾞｼｯｸM-PRO" panose="020F0600000000000000" pitchFamily="50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①水の中でふり洗いをする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endParaRPr lang="en-US" altLang="ja-JP" sz="3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②食べやすい大きさに切り分ける。</a:t>
                </a:r>
              </a:p>
              <a:p>
                <a:pPr fontAlgn="ctr"/>
                <a:r>
                  <a:rPr lang="ja-JP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くきのかたい部分は皮をむき</a:t>
                </a:r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，</a:t>
                </a:r>
                <a:endParaRPr lang="en-US" altLang="ja-JP" sz="9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ja-JP" altLang="ja-JP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一口</a:t>
                </a:r>
                <a:r>
                  <a:rPr lang="ja-JP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大</a:t>
                </a:r>
                <a:r>
                  <a:rPr lang="ja-JP" altLang="ja-JP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に切る</a:t>
                </a:r>
                <a:r>
                  <a:rPr lang="ja-JP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3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ふっとうした湯に入れ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，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　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－</a:t>
                </a:r>
                <a:r>
                  <a:rPr lang="en-US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3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分ゆでる。</a:t>
                </a:r>
              </a:p>
              <a:p>
                <a:pPr algn="just">
                  <a:spcAft>
                    <a:spcPts val="0"/>
                  </a:spcAft>
                </a:pPr>
                <a:endParaRPr lang="en-US" altLang="ja-JP" sz="3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④</a:t>
                </a:r>
                <a:r>
                  <a:rPr lang="ja-JP" altLang="en-US" sz="900" kern="1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あな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じゃくしで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ざるにあげてさます</a:t>
                </a:r>
                <a:r>
                  <a:rPr lang="ja-JP" altLang="en-US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。</a:t>
                </a:r>
                <a:endParaRPr lang="ja-JP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正方形/長方形 10">
                <a:extLst>
                  <a:ext uri="{FF2B5EF4-FFF2-40B4-BE49-F238E27FC236}">
                    <a16:creationId xmlns:a16="http://schemas.microsoft.com/office/drawing/2014/main" id="{E994C936-D555-41AC-81C3-80AE254AF99E}"/>
                  </a:ext>
                </a:extLst>
              </p:cNvPr>
              <p:cNvSpPr/>
              <p:nvPr/>
            </p:nvSpPr>
            <p:spPr>
              <a:xfrm>
                <a:off x="2615956" y="13918"/>
                <a:ext cx="2520000" cy="1621513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</p:grpSp>
      <p:grpSp>
        <p:nvGrpSpPr>
          <p:cNvPr id="27" name="グループ化 26"/>
          <p:cNvGrpSpPr/>
          <p:nvPr/>
        </p:nvGrpSpPr>
        <p:grpSpPr>
          <a:xfrm>
            <a:off x="34229" y="3483600"/>
            <a:ext cx="4705275" cy="1170488"/>
            <a:chOff x="34229" y="3483600"/>
            <a:chExt cx="4705275" cy="1170488"/>
          </a:xfrm>
        </p:grpSpPr>
        <p:pic>
          <p:nvPicPr>
            <p:cNvPr id="20" name="図 19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229" y="3501826"/>
              <a:ext cx="2316799" cy="1141510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grpSp>
          <p:nvGrpSpPr>
            <p:cNvPr id="7" name="グループ化 6"/>
            <p:cNvGrpSpPr/>
            <p:nvPr/>
          </p:nvGrpSpPr>
          <p:grpSpPr>
            <a:xfrm>
              <a:off x="2410374" y="3483600"/>
              <a:ext cx="2329130" cy="1170488"/>
              <a:chOff x="2417580" y="5659182"/>
              <a:chExt cx="2329130" cy="1170488"/>
            </a:xfrm>
          </p:grpSpPr>
          <p:sp>
            <p:nvSpPr>
              <p:cNvPr id="21" name="正方形/長方形 20">
                <a:extLst>
                  <a:ext uri="{FF2B5EF4-FFF2-40B4-BE49-F238E27FC236}">
                    <a16:creationId xmlns:a16="http://schemas.microsoft.com/office/drawing/2014/main" id="{FA2C5F8E-76A0-4233-8F05-59ACFF7A889D}"/>
                  </a:ext>
                </a:extLst>
              </p:cNvPr>
              <p:cNvSpPr/>
              <p:nvPr/>
            </p:nvSpPr>
            <p:spPr>
              <a:xfrm>
                <a:off x="2417580" y="5659182"/>
                <a:ext cx="2329130" cy="1170488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" name="正方形/長方形 34"/>
              <p:cNvSpPr/>
              <p:nvPr/>
            </p:nvSpPr>
            <p:spPr>
              <a:xfrm>
                <a:off x="2456097" y="5664756"/>
                <a:ext cx="2162471" cy="11541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ja-JP" altLang="en-US" sz="1600" dirty="0" smtClean="0">
                    <a:solidFill>
                      <a:prstClr val="black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　アスパラガス </a:t>
                </a:r>
                <a:r>
                  <a:rPr lang="en-US" altLang="ja-JP" sz="1600" dirty="0">
                    <a:solidFill>
                      <a:prstClr val="black"/>
                    </a:solidFill>
                    <a:ea typeface="HG丸ｺﾞｼｯｸM-PRO" panose="020F0600000000000000" pitchFamily="50" charset="-128"/>
                  </a:rPr>
                  <a:t>(15g)</a:t>
                </a:r>
              </a:p>
              <a:p>
                <a:pPr fontAlgn="ctr"/>
                <a:endParaRPr lang="en-US" altLang="ja-JP" sz="300" dirty="0">
                  <a:solidFill>
                    <a:sysClr val="windowText" lastClr="000000"/>
                  </a:solidFill>
                  <a:latin typeface="+mj-ea"/>
                  <a:ea typeface="+mj-ea"/>
                </a:endParaRPr>
              </a:p>
              <a:p>
                <a:pPr fontAlgn="ctr"/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5cm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長さに切る</a:t>
                </a:r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  <a:endParaRPr lang="en-US" altLang="ja-JP" sz="1000" dirty="0" smtClean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en-US" altLang="ja-JP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</a:t>
                </a:r>
                <a:r>
                  <a:rPr lang="en-US" altLang="ja-JP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㎝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高さの熱湯で</a:t>
                </a:r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，ふた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を</a:t>
                </a:r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して</a:t>
                </a:r>
                <a:endParaRPr lang="en-US" altLang="ja-JP" sz="1000" dirty="0" smtClean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ゆでる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。（ゆですぎない）</a:t>
                </a:r>
                <a:endParaRPr lang="en-US" altLang="ja-JP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皿にとって冷ます</a:t>
                </a:r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  <a:endParaRPr lang="en-US" altLang="ja-JP" sz="1000" dirty="0" smtClean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/>
                <a:r>
                  <a:rPr lang="ja-JP" altLang="en-US" sz="1000" dirty="0" smtClean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（</a:t>
                </a:r>
                <a:r>
                  <a:rPr lang="ja-JP" altLang="en-US" sz="1000" dirty="0">
                    <a:solidFill>
                      <a:sysClr val="windowText" lastClr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水につけない）</a:t>
                </a:r>
                <a:endParaRPr lang="ja-JP" altLang="en-US" sz="1000" dirty="0">
                  <a:solidFill>
                    <a:prstClr val="black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</p:txBody>
          </p:sp>
        </p:grpSp>
      </p:grpSp>
      <p:grpSp>
        <p:nvGrpSpPr>
          <p:cNvPr id="26" name="グループ化 25"/>
          <p:cNvGrpSpPr/>
          <p:nvPr/>
        </p:nvGrpSpPr>
        <p:grpSpPr>
          <a:xfrm>
            <a:off x="33726" y="1708981"/>
            <a:ext cx="4994859" cy="1718487"/>
            <a:chOff x="33726" y="1708981"/>
            <a:chExt cx="4994859" cy="1718487"/>
          </a:xfrm>
        </p:grpSpPr>
        <p:pic>
          <p:nvPicPr>
            <p:cNvPr id="22" name="図 21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726" y="1719137"/>
              <a:ext cx="2467428" cy="1698173"/>
            </a:xfrm>
            <a:prstGeom prst="rect">
              <a:avLst/>
            </a:prstGeom>
            <a:ln w="38100">
              <a:solidFill>
                <a:schemeClr val="accent1"/>
              </a:solidFill>
            </a:ln>
          </p:spPr>
        </p:pic>
        <p:grpSp>
          <p:nvGrpSpPr>
            <p:cNvPr id="5" name="グループ化 4"/>
            <p:cNvGrpSpPr/>
            <p:nvPr/>
          </p:nvGrpSpPr>
          <p:grpSpPr>
            <a:xfrm>
              <a:off x="2561157" y="1708981"/>
              <a:ext cx="2467428" cy="1718487"/>
              <a:chOff x="6551024" y="1743818"/>
              <a:chExt cx="2467428" cy="1718487"/>
            </a:xfrm>
          </p:grpSpPr>
          <p:sp>
            <p:nvSpPr>
              <p:cNvPr id="23" name="正方形/長方形 22">
                <a:extLst>
                  <a:ext uri="{FF2B5EF4-FFF2-40B4-BE49-F238E27FC236}">
                    <a16:creationId xmlns:a16="http://schemas.microsoft.com/office/drawing/2014/main" id="{FA2C5F8E-76A0-4233-8F05-59ACFF7A889D}"/>
                  </a:ext>
                </a:extLst>
              </p:cNvPr>
              <p:cNvSpPr/>
              <p:nvPr/>
            </p:nvSpPr>
            <p:spPr>
              <a:xfrm>
                <a:off x="6551024" y="1743818"/>
                <a:ext cx="2467428" cy="1718487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" name="正方形/長方形 1"/>
              <p:cNvSpPr/>
              <p:nvPr/>
            </p:nvSpPr>
            <p:spPr>
              <a:xfrm>
                <a:off x="6673074" y="1784923"/>
                <a:ext cx="2223327" cy="16158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ja-JP" altLang="ja-JP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キャベツ</a:t>
                </a:r>
                <a:r>
                  <a:rPr lang="en-US" altLang="ja-JP" b="1" kern="100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 </a:t>
                </a:r>
                <a:r>
                  <a:rPr lang="en-US" altLang="ja-JP" kern="100" dirty="0">
                    <a:ea typeface="HG丸ｺﾞｼｯｸM-PRO" panose="020F0600000000000000" pitchFamily="50" charset="-128"/>
                    <a:cs typeface="Times New Roman" panose="02020603050405020304" pitchFamily="18" charset="0"/>
                  </a:rPr>
                  <a:t>(15g)</a:t>
                </a:r>
              </a:p>
              <a:p>
                <a:pPr algn="just"/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①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葉を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枚ずつむく。</a:t>
                </a:r>
                <a:endParaRPr lang="ja-JP" altLang="en-US" sz="9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ためた水でふり洗いし，そのあと，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流水で洗う。</a:t>
                </a:r>
                <a:endParaRPr lang="ja-JP" altLang="en-US" sz="9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ja-JP" sz="900" kern="1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③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高さの</a:t>
                </a:r>
                <a:r>
                  <a:rPr lang="ja-JP" altLang="ja-JP" sz="900" kern="100" dirty="0">
                    <a:latin typeface="ＭＳ ゴシック" panose="020B0609070205080204" pitchFamily="49" charset="-128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ふっとうした湯に入れ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て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一混ぜする。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④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もう一度ふっとうしてきたらざるに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あげてさます。</a:t>
                </a:r>
                <a:endParaRPr lang="ja-JP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  <a:p>
                <a:pPr algn="just"/>
                <a:r>
                  <a:rPr lang="ja-JP" altLang="en-US" sz="9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⑤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しんをとってから，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6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－</a:t>
                </a:r>
                <a:r>
                  <a:rPr lang="en-US" altLang="ja-JP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8㎝</a:t>
                </a:r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長さの</a:t>
                </a:r>
                <a:endParaRPr lang="en-US" altLang="ja-JP" sz="9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algn="just"/>
                <a:r>
                  <a:rPr lang="ja-JP" altLang="en-US" sz="9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せん切りにする。</a:t>
                </a:r>
                <a:endParaRPr lang="en-US" altLang="ja-JP" sz="900" kern="100" dirty="0"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36" name="図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8004" y="3417310"/>
            <a:ext cx="2338344" cy="256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0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2408</TotalTime>
  <Words>106</Words>
  <Application>Microsoft Office PowerPoint</Application>
  <PresentationFormat>画面に合わせる (4:3)</PresentationFormat>
  <Paragraphs>109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14" baseType="lpstr">
      <vt:lpstr>HG丸ｺﾞｼｯｸM-PRO</vt:lpstr>
      <vt:lpstr>ＭＳ Ｐゴシック</vt:lpstr>
      <vt:lpstr>ＭＳ 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201</cp:revision>
  <cp:lastPrinted>2018-07-30T13:41:04Z</cp:lastPrinted>
  <dcterms:created xsi:type="dcterms:W3CDTF">2018-06-18T04:48:24Z</dcterms:created>
  <dcterms:modified xsi:type="dcterms:W3CDTF">2018-08-01T05:25:40Z</dcterms:modified>
</cp:coreProperties>
</file>