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329" r:id="rId2"/>
    <p:sldId id="284" r:id="rId3"/>
    <p:sldId id="292" r:id="rId4"/>
  </p:sldIdLst>
  <p:sldSz cx="9144000" cy="6858000" type="screen4x3"/>
  <p:notesSz cx="6858000" cy="994568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1E9"/>
    <a:srgbClr val="FFFFFF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588" autoAdjust="0"/>
    <p:restoredTop sz="94660"/>
  </p:normalViewPr>
  <p:slideViewPr>
    <p:cSldViewPr snapToGrid="0">
      <p:cViewPr varScale="1">
        <p:scale>
          <a:sx n="73" d="100"/>
          <a:sy n="73" d="100"/>
        </p:scale>
        <p:origin x="88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83991" y="0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r">
              <a:defRPr sz="1200"/>
            </a:lvl1pPr>
          </a:lstStyle>
          <a:p>
            <a:fld id="{4C906F6E-0170-49BF-A8B9-2C7F4EEAD371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9446564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83991" y="9446564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r">
              <a:defRPr sz="1200"/>
            </a:lvl1pPr>
          </a:lstStyle>
          <a:p>
            <a:fld id="{C4789332-E45D-448A-8BC3-B97108CE0C3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434875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3991" y="0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r">
              <a:defRPr sz="1200"/>
            </a:lvl1pPr>
          </a:lstStyle>
          <a:p>
            <a:fld id="{29EE9385-0C5C-43FF-B4C1-263FA6A67BAF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92213" y="1243013"/>
            <a:ext cx="447357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528" tIns="46264" rIns="92528" bIns="46264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316" y="4786472"/>
            <a:ext cx="5487370" cy="3916204"/>
          </a:xfrm>
          <a:prstGeom prst="rect">
            <a:avLst/>
          </a:prstGeom>
        </p:spPr>
        <p:txBody>
          <a:bodyPr vert="horz" lIns="92528" tIns="46264" rIns="92528" bIns="46264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6564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3991" y="9446564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r">
              <a:defRPr sz="1200"/>
            </a:lvl1pPr>
          </a:lstStyle>
          <a:p>
            <a:fld id="{4D60E08D-EC5E-4034-868B-980A66191D4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25616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6816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16609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02430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65263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0888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15086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09141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79944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9265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37370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75122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5547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98095" y="1941309"/>
            <a:ext cx="7772400" cy="2967575"/>
          </a:xfrm>
        </p:spPr>
        <p:txBody>
          <a:bodyPr anchor="t">
            <a:normAutofit/>
          </a:bodyPr>
          <a:lstStyle/>
          <a:p>
            <a:r>
              <a:rPr kumimoji="1" lang="en-US" altLang="ja-JP" sz="4900" dirty="0" smtClean="0"/>
              <a:t>1</a:t>
            </a:r>
            <a:r>
              <a:rPr kumimoji="1" lang="ja-JP" altLang="en-US" sz="4900" dirty="0" smtClean="0"/>
              <a:t>食分バランス献立学習</a:t>
            </a:r>
            <a:r>
              <a:rPr kumimoji="1" lang="en-US" altLang="ja-JP" sz="4900" dirty="0" smtClean="0"/>
              <a:t/>
            </a:r>
            <a:br>
              <a:rPr kumimoji="1" lang="en-US" altLang="ja-JP" sz="4900" dirty="0" smtClean="0"/>
            </a:br>
            <a:r>
              <a:rPr kumimoji="1" lang="ja-JP" altLang="en-US" sz="4900" dirty="0" smtClean="0"/>
              <a:t>料理</a:t>
            </a:r>
            <a:r>
              <a:rPr kumimoji="1" lang="ja-JP" altLang="en-US" sz="3600" dirty="0" smtClean="0"/>
              <a:t>（写真およびレシピ）</a:t>
            </a: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kumimoji="1" lang="ja-JP" altLang="en-US" sz="3100" dirty="0" smtClean="0"/>
              <a:t>（平成</a:t>
            </a:r>
            <a:r>
              <a:rPr kumimoji="1" lang="en-US" altLang="ja-JP" sz="3100" dirty="0" smtClean="0"/>
              <a:t>29</a:t>
            </a:r>
            <a:r>
              <a:rPr kumimoji="1" lang="ja-JP" altLang="en-US" sz="3100" dirty="0" smtClean="0"/>
              <a:t>年２月発行　開隆堂教科書準拠）</a:t>
            </a:r>
            <a:endParaRPr kumimoji="1" lang="ja-JP" altLang="en-US" sz="31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255295" y="5082089"/>
            <a:ext cx="6858000" cy="981827"/>
          </a:xfrm>
        </p:spPr>
        <p:txBody>
          <a:bodyPr/>
          <a:lstStyle/>
          <a:p>
            <a:r>
              <a:rPr kumimoji="1" lang="ja-JP" altLang="en-US" b="1" dirty="0" smtClean="0"/>
              <a:t>２０１８年７月３１日</a:t>
            </a:r>
            <a:endParaRPr kumimoji="1" lang="en-US" altLang="ja-JP" b="1" dirty="0" smtClean="0"/>
          </a:p>
          <a:p>
            <a:r>
              <a:rPr kumimoji="1" lang="ja-JP" altLang="en-US" b="1" dirty="0" smtClean="0"/>
              <a:t>愛媛大学教育学部　宇髙順子</a:t>
            </a:r>
            <a:r>
              <a:rPr kumimoji="1" lang="en-US" altLang="ja-JP" dirty="0" smtClean="0"/>
              <a:t>©</a:t>
            </a:r>
            <a:endParaRPr kumimoji="1" lang="ja-JP" altLang="en-US" dirty="0"/>
          </a:p>
        </p:txBody>
      </p:sp>
      <p:sp>
        <p:nvSpPr>
          <p:cNvPr id="4" name="正方形/長方形 3"/>
          <p:cNvSpPr/>
          <p:nvPr/>
        </p:nvSpPr>
        <p:spPr>
          <a:xfrm>
            <a:off x="2942474" y="826086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ja-JP" altLang="en-US" sz="4000" dirty="0"/>
              <a:t>小学校</a:t>
            </a:r>
            <a:r>
              <a:rPr lang="ja-JP" altLang="en-US" sz="4000" dirty="0" smtClean="0"/>
              <a:t>家庭科</a:t>
            </a:r>
            <a:endParaRPr lang="ja-JP" altLang="en-US" sz="4000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-1" y="0"/>
            <a:ext cx="5999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平成３０年度　技術・家庭（小学校の部）夏期実技研修会</a:t>
            </a:r>
            <a:endParaRPr kumimoji="1" lang="ja-JP" altLang="en-US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1026695" y="3520346"/>
            <a:ext cx="7315200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ja-JP" altLang="en-US" sz="2800" dirty="0" smtClean="0">
                <a:solidFill>
                  <a:schemeClr val="tx1"/>
                </a:solidFill>
              </a:rPr>
              <a:t>みそ汁の</a:t>
            </a:r>
            <a:r>
              <a:rPr lang="ja-JP" altLang="en-US" sz="2800" dirty="0" smtClean="0">
                <a:solidFill>
                  <a:schemeClr val="tx1"/>
                </a:solidFill>
              </a:rPr>
              <a:t>実 その１</a:t>
            </a:r>
            <a:endParaRPr kumimoji="1" lang="ja-JP" alt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8801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図 14">
            <a:extLst>
              <a:ext uri="{FF2B5EF4-FFF2-40B4-BE49-F238E27FC236}">
                <a16:creationId xmlns:a16="http://schemas.microsoft.com/office/drawing/2014/main" id="{B2074503-2AC5-4EAD-81C7-E8383E65A6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97145" y="0"/>
            <a:ext cx="2256971" cy="2271487"/>
          </a:xfrm>
          <a:prstGeom prst="rect">
            <a:avLst/>
          </a:prstGeom>
        </p:spPr>
      </p:pic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45A87D68-CEF2-4D38-9BE6-540A57BE21D0}"/>
              </a:ext>
            </a:extLst>
          </p:cNvPr>
          <p:cNvSpPr txBox="1"/>
          <p:nvPr/>
        </p:nvSpPr>
        <p:spPr>
          <a:xfrm>
            <a:off x="7264398" y="815625"/>
            <a:ext cx="14157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000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わかめ </a:t>
            </a:r>
            <a:r>
              <a:rPr kumimoji="1" lang="en-US" altLang="ja-JP" u="sng" dirty="0" smtClean="0"/>
              <a:t>(</a:t>
            </a:r>
            <a:r>
              <a:rPr kumimoji="1" lang="en-US" altLang="ja-JP" u="sng" dirty="0"/>
              <a:t>1g)</a:t>
            </a:r>
          </a:p>
          <a:p>
            <a:pPr algn="ctr"/>
            <a:endParaRPr lang="en-US" altLang="ja-JP" sz="800" dirty="0"/>
          </a:p>
          <a:p>
            <a:pPr algn="ctr"/>
            <a:r>
              <a: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カットわかめを</a:t>
            </a:r>
            <a:endParaRPr kumimoji="1" lang="en-US" altLang="ja-JP" sz="10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algn="ctr"/>
            <a:r>
              <a:rPr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水でもどす。</a:t>
            </a:r>
            <a:endParaRPr kumimoji="1" lang="ja-JP" altLang="en-US" sz="10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sp>
        <p:nvSpPr>
          <p:cNvPr id="18" name="テキスト ボックス 17">
            <a:extLst>
              <a:ext uri="{FF2B5EF4-FFF2-40B4-BE49-F238E27FC236}">
                <a16:creationId xmlns:a16="http://schemas.microsoft.com/office/drawing/2014/main" id="{57817DD0-3568-489C-B33A-8ACFA72BA89F}"/>
              </a:ext>
            </a:extLst>
          </p:cNvPr>
          <p:cNvSpPr txBox="1"/>
          <p:nvPr/>
        </p:nvSpPr>
        <p:spPr>
          <a:xfrm>
            <a:off x="7137842" y="3018336"/>
            <a:ext cx="1393331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とうふ </a:t>
            </a:r>
            <a:r>
              <a:rPr kumimoji="1" lang="en-US" altLang="ja-JP" sz="1600" u="sng" dirty="0" smtClean="0"/>
              <a:t>(</a:t>
            </a:r>
            <a:r>
              <a:rPr kumimoji="1" lang="en-US" altLang="ja-JP" sz="1600" u="sng" dirty="0"/>
              <a:t>42g)</a:t>
            </a:r>
          </a:p>
          <a:p>
            <a:pPr algn="ctr"/>
            <a:endParaRPr lang="en-US" altLang="ja-JP" sz="1000" dirty="0"/>
          </a:p>
          <a:p>
            <a:pPr algn="ctr"/>
            <a:r>
              <a: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小さな四角に切る。</a:t>
            </a:r>
          </a:p>
        </p:txBody>
      </p:sp>
      <p:pic>
        <p:nvPicPr>
          <p:cNvPr id="26" name="図 25">
            <a:extLst>
              <a:ext uri="{FF2B5EF4-FFF2-40B4-BE49-F238E27FC236}">
                <a16:creationId xmlns:a16="http://schemas.microsoft.com/office/drawing/2014/main" id="{D65BC7B1-E70A-44B7-948E-B36AF95ED89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97145" y="4733563"/>
            <a:ext cx="2055223" cy="2124437"/>
          </a:xfrm>
          <a:prstGeom prst="rect">
            <a:avLst/>
          </a:prstGeom>
        </p:spPr>
      </p:pic>
      <p:sp>
        <p:nvSpPr>
          <p:cNvPr id="27" name="テキスト ボックス 26">
            <a:extLst>
              <a:ext uri="{FF2B5EF4-FFF2-40B4-BE49-F238E27FC236}">
                <a16:creationId xmlns:a16="http://schemas.microsoft.com/office/drawing/2014/main" id="{B08EA408-0800-4EDA-AE93-D9AE8FD579E9}"/>
              </a:ext>
            </a:extLst>
          </p:cNvPr>
          <p:cNvSpPr txBox="1"/>
          <p:nvPr/>
        </p:nvSpPr>
        <p:spPr>
          <a:xfrm>
            <a:off x="7065877" y="5272561"/>
            <a:ext cx="1346843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1600" b="1" u="sng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ぶなし</a:t>
            </a:r>
            <a:r>
              <a:rPr kumimoji="1" lang="ja-JP" altLang="en-US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めじ </a:t>
            </a:r>
            <a:endParaRPr kumimoji="1" lang="en-US" altLang="ja-JP" b="1" u="sng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/>
            <a:r>
              <a:rPr kumimoji="1" lang="en-US" altLang="ja-JP" sz="1600" u="sng" dirty="0" smtClean="0">
                <a:ea typeface="HG丸ｺﾞｼｯｸM-PRO" panose="020F0600000000000000" pitchFamily="50" charset="-128"/>
              </a:rPr>
              <a:t>(</a:t>
            </a:r>
            <a:r>
              <a:rPr kumimoji="1" lang="en-US" altLang="ja-JP" sz="1600" u="sng" dirty="0">
                <a:ea typeface="HG丸ｺﾞｼｯｸM-PRO" panose="020F0600000000000000" pitchFamily="50" charset="-128"/>
              </a:rPr>
              <a:t>20g)</a:t>
            </a:r>
          </a:p>
          <a:p>
            <a:pPr algn="ctr"/>
            <a:endParaRPr lang="en-US" altLang="ja-JP" sz="800" b="1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/>
            <a:r>
              <a: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石づきの部分</a:t>
            </a:r>
            <a:r>
              <a:rPr kumimoji="1" lang="ja-JP" altLang="en-US" sz="10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を</a:t>
            </a:r>
            <a:endParaRPr kumimoji="1" lang="en-US" altLang="ja-JP" sz="1000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algn="ctr"/>
            <a:r>
              <a:rPr kumimoji="1" lang="ja-JP" altLang="en-US" sz="10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取り</a:t>
            </a:r>
            <a:r>
              <a: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のぞく。</a:t>
            </a:r>
          </a:p>
        </p:txBody>
      </p:sp>
      <p:pic>
        <p:nvPicPr>
          <p:cNvPr id="30" name="Picture 2" descr="I:\2013卒研tomita\調理実習\DSC00127.JPG"/>
          <p:cNvPicPr>
            <a:picLocks noChangeAspect="1" noChangeArrowheads="1"/>
          </p:cNvPicPr>
          <p:nvPr/>
        </p:nvPicPr>
        <p:blipFill rotWithShape="1">
          <a:blip r:embed="rId4" cstate="email">
            <a:lum bright="22000" contrast="19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97145" y="2271487"/>
            <a:ext cx="2167181" cy="2027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C1138D7C-24A7-4954-A1A6-AF3492CE2C68}"/>
              </a:ext>
            </a:extLst>
          </p:cNvPr>
          <p:cNvSpPr txBox="1"/>
          <p:nvPr/>
        </p:nvSpPr>
        <p:spPr>
          <a:xfrm>
            <a:off x="2552085" y="461683"/>
            <a:ext cx="146706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1600" b="1" u="sng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さとい</a:t>
            </a:r>
            <a:r>
              <a:rPr kumimoji="1" lang="ja-JP" altLang="en-US" sz="1600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も </a:t>
            </a:r>
            <a:r>
              <a:rPr kumimoji="1" lang="en-US" altLang="ja-JP" sz="1400" u="sng" dirty="0" smtClean="0"/>
              <a:t>(</a:t>
            </a:r>
            <a:r>
              <a:rPr kumimoji="1" lang="en-US" altLang="ja-JP" sz="1400" u="sng" dirty="0"/>
              <a:t>33g)</a:t>
            </a:r>
          </a:p>
          <a:p>
            <a:pPr algn="ctr"/>
            <a:endParaRPr lang="en-US" altLang="ja-JP" sz="800" dirty="0"/>
          </a:p>
          <a:p>
            <a:pPr algn="ctr"/>
            <a:r>
              <a: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皮をむき、</a:t>
            </a:r>
            <a:endParaRPr kumimoji="1" lang="en-US" altLang="ja-JP" sz="10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algn="ctr"/>
            <a:r>
              <a: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4</a:t>
            </a:r>
            <a:r>
              <a:rPr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分の</a:t>
            </a:r>
            <a:r>
              <a:rPr lang="en-US" altLang="ja-JP" sz="10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1</a:t>
            </a:r>
            <a:r>
              <a:rPr lang="ja-JP" altLang="en-US" sz="10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くらいに切る。</a:t>
            </a:r>
            <a:endParaRPr kumimoji="1" lang="ja-JP" altLang="en-US" sz="10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pic>
        <p:nvPicPr>
          <p:cNvPr id="19" name="図 18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7714" y="-5455"/>
            <a:ext cx="2264229" cy="1843315"/>
          </a:xfrm>
          <a:prstGeom prst="rect">
            <a:avLst/>
          </a:prstGeom>
        </p:spPr>
      </p:pic>
      <p:pic>
        <p:nvPicPr>
          <p:cNvPr id="22" name="図 21">
            <a:extLst>
              <a:ext uri="{FF2B5EF4-FFF2-40B4-BE49-F238E27FC236}">
                <a16:creationId xmlns:a16="http://schemas.microsoft.com/office/drawing/2014/main" id="{395D36EA-5A3A-437F-A6D0-4A017C90305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43315"/>
            <a:ext cx="2481943" cy="1995714"/>
          </a:xfrm>
          <a:prstGeom prst="rect">
            <a:avLst/>
          </a:prstGeom>
        </p:spPr>
      </p:pic>
      <p:sp>
        <p:nvSpPr>
          <p:cNvPr id="23" name="テキスト ボックス 22">
            <a:extLst>
              <a:ext uri="{FF2B5EF4-FFF2-40B4-BE49-F238E27FC236}">
                <a16:creationId xmlns:a16="http://schemas.microsoft.com/office/drawing/2014/main" id="{F7D8879E-725B-47CF-BAFB-B100BE055025}"/>
              </a:ext>
            </a:extLst>
          </p:cNvPr>
          <p:cNvSpPr txBox="1"/>
          <p:nvPr/>
        </p:nvSpPr>
        <p:spPr>
          <a:xfrm>
            <a:off x="2653480" y="2341227"/>
            <a:ext cx="14670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1600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じゃがいも</a:t>
            </a:r>
            <a:endParaRPr kumimoji="1" lang="en-US" altLang="ja-JP" sz="1600" b="1" u="sng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/>
            <a:r>
              <a:rPr kumimoji="1" lang="ja-JP" altLang="en-US" sz="1600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</a:t>
            </a:r>
            <a:r>
              <a:rPr kumimoji="1" lang="en-US" altLang="ja-JP" sz="1400" u="sng" dirty="0" smtClean="0"/>
              <a:t>(</a:t>
            </a:r>
            <a:r>
              <a:rPr kumimoji="1" lang="en-US" altLang="ja-JP" sz="1400" u="sng" dirty="0"/>
              <a:t>36g)</a:t>
            </a:r>
          </a:p>
          <a:p>
            <a:pPr algn="ctr"/>
            <a:endParaRPr lang="en-US" altLang="ja-JP" sz="800" b="1" dirty="0"/>
          </a:p>
          <a:p>
            <a:pPr algn="ctr"/>
            <a:r>
              <a: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厚めのいちょう切り</a:t>
            </a:r>
            <a:r>
              <a:rPr kumimoji="1" lang="ja-JP" altLang="en-US" sz="10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に</a:t>
            </a:r>
            <a:endParaRPr kumimoji="1" lang="en-US" altLang="ja-JP" sz="1000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algn="ctr"/>
            <a:r>
              <a:rPr kumimoji="1" lang="ja-JP" altLang="en-US" sz="10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する</a:t>
            </a:r>
            <a:r>
              <a: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。</a:t>
            </a:r>
          </a:p>
        </p:txBody>
      </p:sp>
      <p:pic>
        <p:nvPicPr>
          <p:cNvPr id="28" name="Picture 2" descr="I:\2013卒研tomita\調理実習\DSC00174.JPG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96061" y="5648274"/>
            <a:ext cx="1268131" cy="1200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正方形/長方形 28"/>
          <p:cNvSpPr/>
          <p:nvPr/>
        </p:nvSpPr>
        <p:spPr>
          <a:xfrm>
            <a:off x="2552085" y="5687471"/>
            <a:ext cx="1108926" cy="11353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b="1" u="sng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ねぎ</a:t>
            </a:r>
            <a:endParaRPr kumimoji="1" lang="en-US" altLang="ja-JP" b="1" u="sng" dirty="0" smtClean="0">
              <a:solidFill>
                <a:schemeClr val="tx1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/>
            <a:r>
              <a:rPr kumimoji="1" lang="ja-JP" altLang="en-US" b="1" u="sng" dirty="0" smtClean="0">
                <a:solidFill>
                  <a:schemeClr val="tx1"/>
                </a:solidFill>
                <a:ea typeface="HG丸ｺﾞｼｯｸM-PRO" panose="020F0600000000000000" pitchFamily="50" charset="-128"/>
              </a:rPr>
              <a:t> </a:t>
            </a:r>
            <a:r>
              <a:rPr kumimoji="1" lang="en-US" altLang="ja-JP" sz="1600" u="sng" dirty="0" smtClean="0">
                <a:solidFill>
                  <a:schemeClr val="tx1"/>
                </a:solidFill>
                <a:ea typeface="HG丸ｺﾞｼｯｸM-PRO" panose="020F0600000000000000" pitchFamily="50" charset="-128"/>
              </a:rPr>
              <a:t>(</a:t>
            </a:r>
            <a:r>
              <a:rPr kumimoji="1" lang="en-US" altLang="ja-JP" sz="1600" u="sng" dirty="0">
                <a:solidFill>
                  <a:schemeClr val="tx1"/>
                </a:solidFill>
                <a:ea typeface="HG丸ｺﾞｼｯｸM-PRO" panose="020F0600000000000000" pitchFamily="50" charset="-128"/>
              </a:rPr>
              <a:t>9g)</a:t>
            </a:r>
            <a:endParaRPr kumimoji="1" lang="en-US" altLang="ja-JP" u="sng" dirty="0">
              <a:solidFill>
                <a:schemeClr val="tx1"/>
              </a:solidFill>
              <a:ea typeface="HG丸ｺﾞｼｯｸM-PRO" panose="020F0600000000000000" pitchFamily="50" charset="-128"/>
            </a:endParaRPr>
          </a:p>
          <a:p>
            <a:pPr algn="ctr"/>
            <a:r>
              <a:rPr lang="ja-JP" altLang="en-US" sz="1000" dirty="0" smtClean="0">
                <a:solidFill>
                  <a:schemeClr val="tx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細かく</a:t>
            </a:r>
            <a:r>
              <a:rPr lang="ja-JP" altLang="en-US" sz="1000" dirty="0">
                <a:solidFill>
                  <a:schemeClr val="tx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輪切り</a:t>
            </a:r>
            <a:r>
              <a:rPr lang="ja-JP" altLang="en-US" sz="1000" dirty="0" smtClean="0">
                <a:solidFill>
                  <a:schemeClr val="tx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に</a:t>
            </a:r>
            <a:endParaRPr lang="en-US" altLang="ja-JP" sz="1000" dirty="0" smtClean="0">
              <a:solidFill>
                <a:schemeClr val="tx1"/>
              </a:solidFill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algn="ctr"/>
            <a:r>
              <a:rPr lang="ja-JP" altLang="en-US" sz="1000" dirty="0" smtClean="0">
                <a:solidFill>
                  <a:schemeClr val="tx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する</a:t>
            </a:r>
            <a:r>
              <a:rPr kumimoji="1" lang="ja-JP" altLang="en-US" sz="1000" dirty="0">
                <a:solidFill>
                  <a:schemeClr val="tx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。</a:t>
            </a:r>
          </a:p>
        </p:txBody>
      </p:sp>
      <p:pic>
        <p:nvPicPr>
          <p:cNvPr id="31" name="図 30">
            <a:extLst>
              <a:ext uri="{FF2B5EF4-FFF2-40B4-BE49-F238E27FC236}">
                <a16:creationId xmlns:a16="http://schemas.microsoft.com/office/drawing/2014/main" id="{A081037E-21A7-4F74-801D-29B6BCDC976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090" y="3824306"/>
            <a:ext cx="1832853" cy="1818513"/>
          </a:xfrm>
          <a:prstGeom prst="rect">
            <a:avLst/>
          </a:prstGeom>
        </p:spPr>
      </p:pic>
      <p:sp>
        <p:nvSpPr>
          <p:cNvPr id="32" name="テキスト ボックス 31">
            <a:extLst>
              <a:ext uri="{FF2B5EF4-FFF2-40B4-BE49-F238E27FC236}">
                <a16:creationId xmlns:a16="http://schemas.microsoft.com/office/drawing/2014/main" id="{E946AD4A-FEF5-4519-9BC1-7AD7E6BAAE55}"/>
              </a:ext>
            </a:extLst>
          </p:cNvPr>
          <p:cNvSpPr txBox="1"/>
          <p:nvPr/>
        </p:nvSpPr>
        <p:spPr>
          <a:xfrm>
            <a:off x="2552085" y="4350268"/>
            <a:ext cx="140294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000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油あげ</a:t>
            </a:r>
            <a:endParaRPr kumimoji="1" lang="en-US" altLang="ja-JP" sz="2000" b="1" u="sng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/>
            <a:r>
              <a:rPr kumimoji="1" lang="ja-JP" altLang="en-US" sz="2000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</a:t>
            </a:r>
            <a:r>
              <a:rPr kumimoji="1" lang="en-US" altLang="ja-JP" u="sng" dirty="0" smtClean="0"/>
              <a:t>(</a:t>
            </a:r>
            <a:r>
              <a:rPr kumimoji="1" lang="en-US" altLang="ja-JP" u="sng" dirty="0"/>
              <a:t>9g)</a:t>
            </a:r>
          </a:p>
          <a:p>
            <a:pPr algn="ctr"/>
            <a:r>
              <a:rPr kumimoji="1" lang="ja-JP" altLang="en-US" sz="10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  短冊</a:t>
            </a:r>
            <a:r>
              <a: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切りにする。</a:t>
            </a:r>
          </a:p>
        </p:txBody>
      </p:sp>
    </p:spTree>
    <p:extLst>
      <p:ext uri="{BB962C8B-B14F-4D97-AF65-F5344CB8AC3E}">
        <p14:creationId xmlns:p14="http://schemas.microsoft.com/office/powerpoint/2010/main" val="2672846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>
            <a:extLst>
              <a:ext uri="{FF2B5EF4-FFF2-40B4-BE49-F238E27FC236}">
                <a16:creationId xmlns:a16="http://schemas.microsoft.com/office/drawing/2014/main" id="{664C63FF-8EAF-460E-8BFB-B67B3A7977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3492137"/>
            <a:ext cx="1584960" cy="1541418"/>
          </a:xfrm>
          <a:prstGeom prst="rect">
            <a:avLst/>
          </a:prstGeom>
        </p:spPr>
      </p:pic>
      <p:pic>
        <p:nvPicPr>
          <p:cNvPr id="4" name="図 3">
            <a:extLst>
              <a:ext uri="{FF2B5EF4-FFF2-40B4-BE49-F238E27FC236}">
                <a16:creationId xmlns:a16="http://schemas.microsoft.com/office/drawing/2014/main" id="{04C1D63B-7533-43CE-B342-DA999A3530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915886" cy="1518082"/>
          </a:xfrm>
          <a:prstGeom prst="rect">
            <a:avLst/>
          </a:prstGeom>
        </p:spPr>
      </p:pic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B7D37536-B25C-4D46-BC7F-A0D31D955684}"/>
              </a:ext>
            </a:extLst>
          </p:cNvPr>
          <p:cNvSpPr txBox="1"/>
          <p:nvPr/>
        </p:nvSpPr>
        <p:spPr>
          <a:xfrm>
            <a:off x="1813650" y="3855576"/>
            <a:ext cx="125066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1600" b="1" u="sng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白</a:t>
            </a:r>
            <a:r>
              <a:rPr kumimoji="1" lang="ja-JP" altLang="en-US" sz="1600" b="1" u="sng" dirty="0" err="1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ねぎ</a:t>
            </a:r>
            <a:r>
              <a:rPr kumimoji="1" lang="ja-JP" altLang="en-US" sz="1600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</a:t>
            </a:r>
            <a:r>
              <a:rPr kumimoji="1" lang="en-US" altLang="ja-JP" sz="1400" u="sng" dirty="0" smtClean="0"/>
              <a:t>(17g</a:t>
            </a:r>
            <a:r>
              <a:rPr kumimoji="1" lang="en-US" altLang="ja-JP" sz="1400" u="sng" dirty="0"/>
              <a:t>)</a:t>
            </a:r>
          </a:p>
          <a:p>
            <a:pPr algn="ctr"/>
            <a:endParaRPr lang="en-US" altLang="ja-JP" sz="800" b="1" dirty="0"/>
          </a:p>
          <a:p>
            <a:pPr algn="ctr"/>
            <a:r>
              <a: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小さくななめに</a:t>
            </a:r>
            <a:endParaRPr kumimoji="1" lang="en-US" altLang="ja-JP" sz="10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algn="ctr"/>
            <a:r>
              <a: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輪切りする。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663F4F23-D0FD-4878-A004-D88A07485C6C}"/>
              </a:ext>
            </a:extLst>
          </p:cNvPr>
          <p:cNvSpPr txBox="1"/>
          <p:nvPr/>
        </p:nvSpPr>
        <p:spPr>
          <a:xfrm>
            <a:off x="2161475" y="241650"/>
            <a:ext cx="10823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1600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ふ </a:t>
            </a:r>
            <a:r>
              <a:rPr kumimoji="1" lang="en-US" altLang="ja-JP" sz="1400" u="sng" dirty="0" smtClean="0"/>
              <a:t>(</a:t>
            </a:r>
            <a:r>
              <a:rPr kumimoji="1" lang="en-US" altLang="ja-JP" sz="1400" u="sng" dirty="0"/>
              <a:t>2g)</a:t>
            </a:r>
          </a:p>
          <a:p>
            <a:pPr algn="ctr"/>
            <a:endParaRPr lang="en-US" altLang="ja-JP" sz="800" dirty="0"/>
          </a:p>
          <a:p>
            <a:pPr algn="ctr"/>
            <a:r>
              <a: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その</a:t>
            </a:r>
            <a:r>
              <a:rPr kumimoji="1" lang="ja-JP" altLang="en-US" sz="10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まま</a:t>
            </a:r>
            <a:endParaRPr kumimoji="1" lang="en-US" altLang="ja-JP" sz="1000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algn="ctr"/>
            <a:r>
              <a:rPr kumimoji="1" lang="ja-JP" altLang="en-US" sz="10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みそ汁</a:t>
            </a:r>
            <a:r>
              <a: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に入れて</a:t>
            </a:r>
            <a:endParaRPr kumimoji="1" lang="en-US" altLang="ja-JP" sz="10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algn="ctr"/>
            <a:r>
              <a:rPr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加熱する。</a:t>
            </a:r>
            <a:endParaRPr kumimoji="1" lang="ja-JP" altLang="en-US" sz="10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pic>
        <p:nvPicPr>
          <p:cNvPr id="8" name="図 7">
            <a:extLst>
              <a:ext uri="{FF2B5EF4-FFF2-40B4-BE49-F238E27FC236}">
                <a16:creationId xmlns:a16="http://schemas.microsoft.com/office/drawing/2014/main" id="{AD4352E3-1D99-4B73-9A4B-D4F5EE7834A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637211"/>
            <a:ext cx="1767840" cy="1680756"/>
          </a:xfrm>
          <a:prstGeom prst="rect">
            <a:avLst/>
          </a:prstGeom>
        </p:spPr>
      </p:pic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94253BD7-FD3C-4943-9619-450EE7102D12}"/>
              </a:ext>
            </a:extLst>
          </p:cNvPr>
          <p:cNvSpPr txBox="1"/>
          <p:nvPr/>
        </p:nvSpPr>
        <p:spPr>
          <a:xfrm>
            <a:off x="2024321" y="2061785"/>
            <a:ext cx="121058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1600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オクラ</a:t>
            </a:r>
            <a:r>
              <a:rPr kumimoji="1" lang="en-US" altLang="ja-JP" sz="1400" u="sng" dirty="0" smtClean="0"/>
              <a:t>(</a:t>
            </a:r>
            <a:r>
              <a:rPr kumimoji="1" lang="en-US" altLang="ja-JP" sz="1400" u="sng" dirty="0"/>
              <a:t>12g)</a:t>
            </a:r>
          </a:p>
          <a:p>
            <a:pPr algn="ctr"/>
            <a:endParaRPr lang="en-US" altLang="ja-JP" sz="1000" dirty="0"/>
          </a:p>
          <a:p>
            <a:pPr algn="ctr"/>
            <a:r>
              <a:rPr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ヘタの部分</a:t>
            </a:r>
            <a:r>
              <a:rPr lang="ja-JP" altLang="en-US" sz="10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を</a:t>
            </a:r>
            <a:endParaRPr lang="en-US" altLang="ja-JP" sz="1000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algn="ctr"/>
            <a:r>
              <a:rPr lang="ja-JP" altLang="en-US" sz="10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切り落とし</a:t>
            </a:r>
            <a:r>
              <a:rPr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，</a:t>
            </a:r>
            <a:endParaRPr lang="en-US" altLang="ja-JP" sz="10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algn="ctr"/>
            <a:r>
              <a:rPr kumimoji="1" lang="ja-JP" altLang="en-US" sz="10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輪切り</a:t>
            </a:r>
            <a:r>
              <a: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にする。</a:t>
            </a:r>
          </a:p>
        </p:txBody>
      </p:sp>
      <p:pic>
        <p:nvPicPr>
          <p:cNvPr id="14" name="図 13">
            <a:extLst>
              <a:ext uri="{FF2B5EF4-FFF2-40B4-BE49-F238E27FC236}">
                <a16:creationId xmlns:a16="http://schemas.microsoft.com/office/drawing/2014/main" id="{AD1DEFD2-FFAE-4338-B56E-934381FD867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246915"/>
            <a:ext cx="1645920" cy="1611085"/>
          </a:xfrm>
          <a:prstGeom prst="rect">
            <a:avLst/>
          </a:prstGeom>
        </p:spPr>
      </p:pic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1E170DB6-5914-4529-B5A6-229A8A768F29}"/>
              </a:ext>
            </a:extLst>
          </p:cNvPr>
          <p:cNvSpPr txBox="1"/>
          <p:nvPr/>
        </p:nvSpPr>
        <p:spPr>
          <a:xfrm>
            <a:off x="1894922" y="5464701"/>
            <a:ext cx="121058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1600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なす </a:t>
            </a:r>
            <a:r>
              <a:rPr kumimoji="1" lang="en-US" altLang="ja-JP" sz="1400" u="sng" dirty="0" smtClean="0"/>
              <a:t>(</a:t>
            </a:r>
            <a:r>
              <a:rPr kumimoji="1" lang="en-US" altLang="ja-JP" sz="1400" u="sng" dirty="0"/>
              <a:t>21g)</a:t>
            </a:r>
          </a:p>
          <a:p>
            <a:pPr algn="ctr"/>
            <a:endParaRPr lang="en-US" altLang="ja-JP" sz="1000" dirty="0"/>
          </a:p>
          <a:p>
            <a:pPr algn="ctr"/>
            <a:r>
              <a: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ヘタの部分</a:t>
            </a:r>
            <a:r>
              <a:rPr kumimoji="1" lang="ja-JP" altLang="en-US" sz="10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を</a:t>
            </a:r>
            <a:endParaRPr kumimoji="1" lang="en-US" altLang="ja-JP" sz="1000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algn="ctr"/>
            <a:r>
              <a:rPr kumimoji="1" lang="ja-JP" altLang="en-US" sz="10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切り落とし</a:t>
            </a:r>
            <a:r>
              <a: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、</a:t>
            </a:r>
            <a:endParaRPr kumimoji="1" lang="en-US" altLang="ja-JP" sz="10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algn="ctr"/>
            <a:r>
              <a:rPr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半月切りにする。</a:t>
            </a:r>
            <a:endParaRPr kumimoji="1" lang="ja-JP" altLang="en-US" sz="10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pic>
        <p:nvPicPr>
          <p:cNvPr id="16" name="図 15">
            <a:extLst>
              <a:ext uri="{FF2B5EF4-FFF2-40B4-BE49-F238E27FC236}">
                <a16:creationId xmlns:a16="http://schemas.microsoft.com/office/drawing/2014/main" id="{55EA37D7-7C42-459D-A582-4D3D67711E5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07132" y="95793"/>
            <a:ext cx="1907178" cy="2063933"/>
          </a:xfrm>
          <a:prstGeom prst="rect">
            <a:avLst/>
          </a:prstGeom>
        </p:spPr>
      </p:pic>
      <p:sp>
        <p:nvSpPr>
          <p:cNvPr id="18" name="テキスト ボックス 17">
            <a:extLst>
              <a:ext uri="{FF2B5EF4-FFF2-40B4-BE49-F238E27FC236}">
                <a16:creationId xmlns:a16="http://schemas.microsoft.com/office/drawing/2014/main" id="{FDD6108F-CA7B-4A40-AB37-6D50D72DF785}"/>
              </a:ext>
            </a:extLst>
          </p:cNvPr>
          <p:cNvSpPr txBox="1"/>
          <p:nvPr/>
        </p:nvSpPr>
        <p:spPr>
          <a:xfrm>
            <a:off x="6980101" y="703315"/>
            <a:ext cx="12105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たまねぎ</a:t>
            </a:r>
            <a:endParaRPr kumimoji="1" lang="en-US" altLang="ja-JP" b="1" u="sng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/>
            <a:r>
              <a:rPr kumimoji="1" lang="ja-JP" altLang="en-US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</a:t>
            </a:r>
            <a:r>
              <a:rPr kumimoji="1" lang="en-US" altLang="ja-JP" sz="1600" u="sng" dirty="0" smtClean="0"/>
              <a:t>(</a:t>
            </a:r>
            <a:r>
              <a:rPr kumimoji="1" lang="en-US" altLang="ja-JP" sz="1600" u="sng" dirty="0"/>
              <a:t>21g)</a:t>
            </a:r>
          </a:p>
          <a:p>
            <a:pPr algn="ctr"/>
            <a:endParaRPr lang="en-US" altLang="ja-JP" sz="800" dirty="0"/>
          </a:p>
          <a:p>
            <a:pPr algn="ctr"/>
            <a:r>
              <a: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くし切りにする。</a:t>
            </a:r>
          </a:p>
        </p:txBody>
      </p:sp>
      <p:pic>
        <p:nvPicPr>
          <p:cNvPr id="24" name="Picture 2" descr="I:\2013卒研tomita\調理実習\DSC00136.JPG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96741" y="2335019"/>
            <a:ext cx="2320120" cy="2088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図 25">
            <a:extLst>
              <a:ext uri="{FF2B5EF4-FFF2-40B4-BE49-F238E27FC236}">
                <a16:creationId xmlns:a16="http://schemas.microsoft.com/office/drawing/2014/main" id="{E65AB7EF-C668-4879-8AE8-C9E356128747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82516" y="4728808"/>
            <a:ext cx="2520000" cy="2129192"/>
          </a:xfrm>
          <a:prstGeom prst="rect">
            <a:avLst/>
          </a:prstGeom>
        </p:spPr>
      </p:pic>
      <p:sp>
        <p:nvSpPr>
          <p:cNvPr id="27" name="テキスト ボックス 26">
            <a:extLst>
              <a:ext uri="{FF2B5EF4-FFF2-40B4-BE49-F238E27FC236}">
                <a16:creationId xmlns:a16="http://schemas.microsoft.com/office/drawing/2014/main" id="{B6CE2AC1-7DC3-4C89-B465-7C85DCBA8C9D}"/>
              </a:ext>
            </a:extLst>
          </p:cNvPr>
          <p:cNvSpPr txBox="1"/>
          <p:nvPr/>
        </p:nvSpPr>
        <p:spPr>
          <a:xfrm>
            <a:off x="7102516" y="5285572"/>
            <a:ext cx="17819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600" b="1" u="sng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さや</a:t>
            </a:r>
            <a:r>
              <a:rPr kumimoji="1" lang="ja-JP" altLang="en-US" sz="1600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えんどう </a:t>
            </a:r>
            <a:r>
              <a:rPr kumimoji="1" lang="en-US" altLang="ja-JP" sz="1600" u="sng" dirty="0" smtClean="0">
                <a:ea typeface="HG丸ｺﾞｼｯｸM-PRO" panose="020F0600000000000000" pitchFamily="50" charset="-128"/>
              </a:rPr>
              <a:t>(</a:t>
            </a:r>
            <a:r>
              <a:rPr kumimoji="1" lang="en-US" altLang="ja-JP" sz="1600" u="sng" dirty="0">
                <a:ea typeface="HG丸ｺﾞｼｯｸM-PRO" panose="020F0600000000000000" pitchFamily="50" charset="-128"/>
              </a:rPr>
              <a:t>15g)</a:t>
            </a:r>
          </a:p>
          <a:p>
            <a:pPr algn="ctr"/>
            <a:endParaRPr lang="en-US" altLang="ja-JP" sz="800" b="1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/>
            <a:r>
              <a:rPr kumimoji="1" lang="ja-JP" altLang="en-US" sz="10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すじを</a:t>
            </a:r>
            <a:r>
              <a: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取り，</a:t>
            </a:r>
            <a:endParaRPr kumimoji="1" lang="en-US" altLang="ja-JP" sz="10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algn="ctr"/>
            <a:r>
              <a:rPr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半分に切る。</a:t>
            </a:r>
            <a:endParaRPr kumimoji="1" lang="ja-JP" altLang="en-US" sz="10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sp>
        <p:nvSpPr>
          <p:cNvPr id="19" name="テキスト ボックス 18">
            <a:extLst>
              <a:ext uri="{FF2B5EF4-FFF2-40B4-BE49-F238E27FC236}">
                <a16:creationId xmlns:a16="http://schemas.microsoft.com/office/drawing/2014/main" id="{FA52E1FC-3257-43BF-8162-7713FFBDBD75}"/>
              </a:ext>
            </a:extLst>
          </p:cNvPr>
          <p:cNvSpPr txBox="1"/>
          <p:nvPr/>
        </p:nvSpPr>
        <p:spPr>
          <a:xfrm>
            <a:off x="7257937" y="2932796"/>
            <a:ext cx="1191352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b="1" u="sng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はく</a:t>
            </a:r>
            <a:r>
              <a:rPr kumimoji="1" lang="ja-JP" altLang="en-US" b="1" u="sng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さい </a:t>
            </a:r>
            <a:endParaRPr kumimoji="1" lang="en-US" altLang="ja-JP" b="1" u="sng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/>
            <a:r>
              <a:rPr kumimoji="1" lang="en-US" altLang="ja-JP" sz="1600" u="sng" dirty="0" smtClean="0"/>
              <a:t>(30g</a:t>
            </a:r>
            <a:r>
              <a:rPr kumimoji="1" lang="en-US" altLang="ja-JP" sz="1600" u="sng" dirty="0"/>
              <a:t>)</a:t>
            </a:r>
          </a:p>
          <a:p>
            <a:pPr algn="ctr"/>
            <a:endParaRPr lang="en-US" altLang="ja-JP" sz="800" dirty="0"/>
          </a:p>
          <a:p>
            <a:pPr algn="ctr"/>
            <a:r>
              <a:rPr kumimoji="1"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小さく切る。</a:t>
            </a:r>
          </a:p>
        </p:txBody>
      </p:sp>
    </p:spTree>
    <p:extLst>
      <p:ext uri="{BB962C8B-B14F-4D97-AF65-F5344CB8AC3E}">
        <p14:creationId xmlns:p14="http://schemas.microsoft.com/office/powerpoint/2010/main" val="393048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2404</TotalTime>
  <Words>186</Words>
  <Application>Microsoft Office PowerPoint</Application>
  <PresentationFormat>画面に合わせる (4:3)</PresentationFormat>
  <Paragraphs>65</Paragraphs>
  <Slides>3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</vt:i4>
      </vt:variant>
    </vt:vector>
  </HeadingPairs>
  <TitlesOfParts>
    <vt:vector size="10" baseType="lpstr">
      <vt:lpstr>HG丸ｺﾞｼｯｸM-PRO</vt:lpstr>
      <vt:lpstr>ＭＳ Ｐゴシック</vt:lpstr>
      <vt:lpstr>ＭＳ ゴシック</vt:lpstr>
      <vt:lpstr>Arial</vt:lpstr>
      <vt:lpstr>Calibri</vt:lpstr>
      <vt:lpstr>Calibri Light</vt:lpstr>
      <vt:lpstr>Office テーマ</vt:lpstr>
      <vt:lpstr>1食分バランス献立学習 料理（写真およびレシピ）   （平成29年２月発行　開隆堂教科書準拠）</vt:lpstr>
      <vt:lpstr>PowerPoint プレゼンテーション</vt:lpstr>
      <vt:lpstr>PowerPoint プレゼンテーション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UDAKA Junko</dc:creator>
  <cp:lastModifiedBy>松前町教育委員会</cp:lastModifiedBy>
  <cp:revision>202</cp:revision>
  <cp:lastPrinted>2018-07-30T13:41:04Z</cp:lastPrinted>
  <dcterms:created xsi:type="dcterms:W3CDTF">2018-06-18T04:48:24Z</dcterms:created>
  <dcterms:modified xsi:type="dcterms:W3CDTF">2018-08-01T06:35:59Z</dcterms:modified>
</cp:coreProperties>
</file>