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29" r:id="rId2"/>
    <p:sldId id="260" r:id="rId3"/>
    <p:sldId id="289" r:id="rId4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86615" y="3304903"/>
            <a:ext cx="859536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主菜</a:t>
            </a:r>
            <a:r>
              <a:rPr lang="en-US" altLang="ja-JP" sz="2800" dirty="0" smtClean="0">
                <a:solidFill>
                  <a:schemeClr val="tx1"/>
                </a:solidFill>
              </a:rPr>
              <a:t>B </a:t>
            </a:r>
            <a:r>
              <a:rPr lang="ja-JP" altLang="en-US" sz="2800" dirty="0" smtClean="0">
                <a:solidFill>
                  <a:schemeClr val="tx1"/>
                </a:solidFill>
              </a:rPr>
              <a:t>その２</a:t>
            </a:r>
            <a:endParaRPr lang="en-US" altLang="ja-JP" sz="2800" dirty="0" smtClean="0">
              <a:solidFill>
                <a:schemeClr val="tx1"/>
              </a:solidFill>
            </a:endParaRPr>
          </a:p>
          <a:p>
            <a:r>
              <a:rPr lang="ja-JP" altLang="en-US" sz="2800" dirty="0" smtClean="0">
                <a:solidFill>
                  <a:schemeClr val="tx1"/>
                </a:solidFill>
              </a:rPr>
              <a:t>（</a:t>
            </a:r>
            <a:r>
              <a:rPr lang="ja-JP" altLang="en-US" sz="2800" dirty="0">
                <a:solidFill>
                  <a:schemeClr val="tx1"/>
                </a:solidFill>
              </a:rPr>
              <a:t>赤色</a:t>
            </a:r>
            <a:r>
              <a:rPr lang="ja-JP" altLang="en-US" sz="2800" dirty="0" smtClean="0">
                <a:solidFill>
                  <a:schemeClr val="tx1"/>
                </a:solidFill>
              </a:rPr>
              <a:t>食品多く</a:t>
            </a:r>
            <a:r>
              <a:rPr lang="ja-JP" altLang="en-US" sz="2800" dirty="0">
                <a:solidFill>
                  <a:schemeClr val="tx1"/>
                </a:solidFill>
              </a:rPr>
              <a:t>入って</a:t>
            </a:r>
            <a:r>
              <a:rPr lang="ja-JP" altLang="en-US" sz="2800" dirty="0" smtClean="0">
                <a:solidFill>
                  <a:schemeClr val="tx1"/>
                </a:solidFill>
              </a:rPr>
              <a:t>いるが、緑色食品は少ないおかず）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グループ化 12"/>
          <p:cNvGrpSpPr/>
          <p:nvPr/>
        </p:nvGrpSpPr>
        <p:grpSpPr>
          <a:xfrm>
            <a:off x="63863" y="34836"/>
            <a:ext cx="7266436" cy="3743756"/>
            <a:chOff x="63863" y="34836"/>
            <a:chExt cx="7266436" cy="3743756"/>
          </a:xfrm>
        </p:grpSpPr>
        <p:pic>
          <p:nvPicPr>
            <p:cNvPr id="5" name="Picture 2" descr="I:\2013卒研tomita\調理実習\DSC00191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3863" y="52753"/>
              <a:ext cx="3586480" cy="372583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正方形/長方形 2">
              <a:extLst>
                <a:ext uri="{FF2B5EF4-FFF2-40B4-BE49-F238E27FC236}">
                  <a16:creationId xmlns:a16="http://schemas.microsoft.com/office/drawing/2014/main" id="{3384E5CF-9F0D-49FD-BB67-D291AF102898}"/>
                </a:ext>
              </a:extLst>
            </p:cNvPr>
            <p:cNvSpPr/>
            <p:nvPr/>
          </p:nvSpPr>
          <p:spPr>
            <a:xfrm>
              <a:off x="108253" y="101510"/>
              <a:ext cx="3487205" cy="3615733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正方形/長方形 3"/>
            <p:cNvSpPr/>
            <p:nvPr/>
          </p:nvSpPr>
          <p:spPr>
            <a:xfrm>
              <a:off x="3711887" y="34836"/>
              <a:ext cx="3618412" cy="37437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" name="テキスト ボックス 1">
              <a:extLst>
                <a:ext uri="{FF2B5EF4-FFF2-40B4-BE49-F238E27FC236}">
                  <a16:creationId xmlns:a16="http://schemas.microsoft.com/office/drawing/2014/main" id="{13370C71-FFE5-497D-916D-0E07A47F678A}"/>
                </a:ext>
              </a:extLst>
            </p:cNvPr>
            <p:cNvSpPr txBox="1"/>
            <p:nvPr/>
          </p:nvSpPr>
          <p:spPr>
            <a:xfrm>
              <a:off x="3777490" y="855241"/>
              <a:ext cx="3487205" cy="2108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b="1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 魚肉</a:t>
              </a:r>
              <a:r>
                <a:rPr kumimoji="1" lang="ja-JP" altLang="en-US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ソーセージのピカタ</a:t>
              </a:r>
              <a:endParaRPr lang="en-US" altLang="ja-JP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endParaRPr lang="en-US" altLang="ja-JP" sz="800" b="1" dirty="0"/>
            </a:p>
            <a:p>
              <a:r>
                <a:rPr kumimoji="1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     魚肉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ソーセージ</a:t>
              </a:r>
              <a:r>
                <a: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…60g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小麦粉</a:t>
              </a:r>
              <a:r>
                <a: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少々　　　</a:t>
              </a:r>
              <a:endParaRPr kumimoji="1"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   卵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…15g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油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4ml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 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ケチャップ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少々　　　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①魚肉ソーセージは，焼きやすい大きさに切り，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茶こしに小麦粉を入れてふりかける。</a:t>
              </a:r>
              <a:endParaRPr lang="ja-JP" altLang="en-US" sz="10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②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とき卵を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つける。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endParaRPr lang="en-US" altLang="ja-JP" sz="5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③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フライパンに油をひき，卵を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つけた</a:t>
              </a:r>
              <a:endParaRPr lang="en-US" altLang="ja-JP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</a:t>
              </a:r>
              <a:r>
                <a: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  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魚肉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ソーセージ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を色よく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焼く。</a:t>
              </a:r>
              <a:endParaRPr lang="ja-JP" altLang="en-US" sz="10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④もりつけ，好みでケチャップをかける。</a:t>
              </a:r>
              <a:endPara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16" name="正方形/長方形 15">
              <a:extLst>
                <a:ext uri="{FF2B5EF4-FFF2-40B4-BE49-F238E27FC236}">
                  <a16:creationId xmlns:a16="http://schemas.microsoft.com/office/drawing/2014/main" id="{6D06F066-F198-479A-A1CB-0642B6B62AB3}"/>
                </a:ext>
              </a:extLst>
            </p:cNvPr>
            <p:cNvSpPr/>
            <p:nvPr/>
          </p:nvSpPr>
          <p:spPr>
            <a:xfrm>
              <a:off x="4038783" y="1258786"/>
              <a:ext cx="3063930" cy="40754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0BF31A1F-45A2-45B6-B81F-28D6B29C9182}"/>
                </a:ext>
              </a:extLst>
            </p:cNvPr>
            <p:cNvSpPr/>
            <p:nvPr/>
          </p:nvSpPr>
          <p:spPr>
            <a:xfrm>
              <a:off x="3777490" y="92633"/>
              <a:ext cx="3487205" cy="3615733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63863" y="3836389"/>
            <a:ext cx="6902731" cy="2661398"/>
            <a:chOff x="63863" y="3836389"/>
            <a:chExt cx="6902731" cy="2661398"/>
          </a:xfrm>
        </p:grpSpPr>
        <p:pic>
          <p:nvPicPr>
            <p:cNvPr id="14" name="図 13">
              <a:extLst>
                <a:ext uri="{FF2B5EF4-FFF2-40B4-BE49-F238E27FC236}">
                  <a16:creationId xmlns:a16="http://schemas.microsoft.com/office/drawing/2014/main" id="{482F1C2C-7451-4CE6-9D72-0BC0C321A1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863" y="3870638"/>
              <a:ext cx="3420000" cy="2618912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15" name="正方形/長方形 14">
              <a:extLst>
                <a:ext uri="{FF2B5EF4-FFF2-40B4-BE49-F238E27FC236}">
                  <a16:creationId xmlns:a16="http://schemas.microsoft.com/office/drawing/2014/main" id="{8185DD64-2975-4D37-BFC8-665BDA9E3D2A}"/>
                </a:ext>
              </a:extLst>
            </p:cNvPr>
            <p:cNvSpPr/>
            <p:nvPr/>
          </p:nvSpPr>
          <p:spPr>
            <a:xfrm>
              <a:off x="99372" y="3919393"/>
              <a:ext cx="3338007" cy="2512383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A70AC03F-CDCE-406D-BC68-DE89EC1BB776}"/>
                </a:ext>
              </a:extLst>
            </p:cNvPr>
            <p:cNvSpPr/>
            <p:nvPr/>
          </p:nvSpPr>
          <p:spPr>
            <a:xfrm>
              <a:off x="3546594" y="3836389"/>
              <a:ext cx="3420000" cy="2661398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F4171262-2007-4ABF-979D-7D4F89F6F343}"/>
                </a:ext>
              </a:extLst>
            </p:cNvPr>
            <p:cNvSpPr txBox="1"/>
            <p:nvPr/>
          </p:nvSpPr>
          <p:spPr>
            <a:xfrm>
              <a:off x="3616011" y="4320703"/>
              <a:ext cx="3185487" cy="1692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ja-JP" altLang="en-US" b="1" dirty="0" err="1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はんぺんの</a:t>
              </a:r>
              <a:r>
                <a:rPr kumimoji="1" lang="ja-JP" altLang="en-US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チーズはさみ焼き</a:t>
              </a:r>
              <a:endParaRPr kumimoji="1" lang="en-US" altLang="ja-JP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endParaRPr lang="en-US" altLang="ja-JP" sz="800" b="1" dirty="0"/>
            </a:p>
            <a:p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kumimoji="1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</a:t>
              </a:r>
              <a:r>
                <a:rPr kumimoji="1" lang="ja-JP" altLang="en-US" sz="1000" dirty="0" err="1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はんぺん</a:t>
              </a:r>
              <a:r>
                <a: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…47g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チーズ</a:t>
              </a:r>
              <a:r>
                <a: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…15g</a:t>
              </a:r>
            </a:p>
            <a:p>
              <a:endPara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①</a:t>
              </a:r>
              <a:r>
                <a:rPr kumimoji="1"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はんぺんを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半分に切る。</a:t>
              </a:r>
              <a:endParaRPr kumimoji="1"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チーズも</a:t>
              </a:r>
              <a:r>
                <a:rPr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はんぺんに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合わせた大きさに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切る。</a:t>
              </a:r>
              <a:endParaRPr kumimoji="1"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②</a:t>
              </a:r>
              <a:r>
                <a:rPr kumimoji="1"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はんぺんに</a:t>
              </a:r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チーズをはさむ。</a:t>
              </a:r>
              <a:endParaRPr kumimoji="1"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kumimoji="1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③熱したフライパンにのせて、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焦げ目がつくまで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両面焼く。</a:t>
              </a:r>
              <a:endPara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90515289-5E4E-4B3E-B730-9323C1F25082}"/>
                </a:ext>
              </a:extLst>
            </p:cNvPr>
            <p:cNvSpPr/>
            <p:nvPr/>
          </p:nvSpPr>
          <p:spPr>
            <a:xfrm>
              <a:off x="3958764" y="4702828"/>
              <a:ext cx="2215443" cy="27581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7E6D6D2D-6678-46C3-8A44-5F663AAD53F4}"/>
                </a:ext>
              </a:extLst>
            </p:cNvPr>
            <p:cNvSpPr/>
            <p:nvPr/>
          </p:nvSpPr>
          <p:spPr>
            <a:xfrm>
              <a:off x="3600099" y="3889624"/>
              <a:ext cx="3312989" cy="252126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568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グループ化 63"/>
          <p:cNvGrpSpPr/>
          <p:nvPr/>
        </p:nvGrpSpPr>
        <p:grpSpPr>
          <a:xfrm>
            <a:off x="1628127" y="3290899"/>
            <a:ext cx="2871124" cy="3636962"/>
            <a:chOff x="6100597" y="88367"/>
            <a:chExt cx="3009072" cy="3781572"/>
          </a:xfrm>
        </p:grpSpPr>
        <p:pic>
          <p:nvPicPr>
            <p:cNvPr id="55" name="図 54">
              <a:extLst>
                <a:ext uri="{FF2B5EF4-FFF2-40B4-BE49-F238E27FC236}">
                  <a16:creationId xmlns:a16="http://schemas.microsoft.com/office/drawing/2014/main" id="{E9444D10-F25E-4707-A57B-590A713EE2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21047" y="153737"/>
              <a:ext cx="2968172" cy="1873188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56" name="正方形/長方形 55">
              <a:extLst>
                <a:ext uri="{FF2B5EF4-FFF2-40B4-BE49-F238E27FC236}">
                  <a16:creationId xmlns:a16="http://schemas.microsoft.com/office/drawing/2014/main" id="{580B72B4-A57B-43EA-95C1-DFB2DF38A45C}"/>
                </a:ext>
              </a:extLst>
            </p:cNvPr>
            <p:cNvSpPr/>
            <p:nvPr/>
          </p:nvSpPr>
          <p:spPr>
            <a:xfrm>
              <a:off x="6165438" y="88367"/>
              <a:ext cx="2857946" cy="177262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57" name="グループ化 56"/>
            <p:cNvGrpSpPr/>
            <p:nvPr/>
          </p:nvGrpSpPr>
          <p:grpSpPr>
            <a:xfrm>
              <a:off x="6100597" y="1970264"/>
              <a:ext cx="3009072" cy="1899675"/>
              <a:chOff x="3083214" y="4918759"/>
              <a:chExt cx="3009072" cy="1899675"/>
            </a:xfrm>
          </p:grpSpPr>
          <p:sp>
            <p:nvSpPr>
              <p:cNvPr id="58" name="正方形/長方形 57">
                <a:extLst>
                  <a:ext uri="{FF2B5EF4-FFF2-40B4-BE49-F238E27FC236}">
                    <a16:creationId xmlns:a16="http://schemas.microsoft.com/office/drawing/2014/main" id="{D948B5F0-DBBF-4CEC-A7CE-0414E1E59DB3}"/>
                  </a:ext>
                </a:extLst>
              </p:cNvPr>
              <p:cNvSpPr/>
              <p:nvPr/>
            </p:nvSpPr>
            <p:spPr>
              <a:xfrm>
                <a:off x="3083214" y="4924759"/>
                <a:ext cx="3009072" cy="1893675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59" name="テキスト ボックス 58">
                <a:extLst>
                  <a:ext uri="{FF2B5EF4-FFF2-40B4-BE49-F238E27FC236}">
                    <a16:creationId xmlns:a16="http://schemas.microsoft.com/office/drawing/2014/main" id="{5CB97589-A8A9-4ED4-A7BE-32194C433357}"/>
                  </a:ext>
                </a:extLst>
              </p:cNvPr>
              <p:cNvSpPr txBox="1"/>
              <p:nvPr/>
            </p:nvSpPr>
            <p:spPr>
              <a:xfrm>
                <a:off x="3086335" y="4918759"/>
                <a:ext cx="3005951" cy="1841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ja-JP" altLang="en-US" sz="2000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卵焼き</a:t>
                </a:r>
                <a:endParaRPr kumimoji="1" lang="en-US" altLang="ja-JP" sz="20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endParaRPr kumimoji="1" lang="en-US" altLang="ja-JP" sz="2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　　卵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…50g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だいこん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…10g</a:t>
                </a:r>
              </a:p>
              <a:p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700"/>
                  </a:lnSpc>
                </a:pP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①卵をボウルにわり入れ，かきまぜる。</a:t>
                </a:r>
                <a:endParaRPr lang="en-US" altLang="ja-JP" sz="2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900"/>
                  </a:lnSpc>
                </a:pP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フライパンを火にかけ，油を行きわたらせる。</a:t>
                </a:r>
                <a:endParaRPr lang="en-US" altLang="ja-JP" sz="4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③フライパンが熱くなったら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卵の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3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分の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を流し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いれる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  <a:endParaRPr lang="en-US" altLang="ja-JP" sz="3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④半</a:t>
                </a:r>
                <a:r>
                  <a:rPr lang="ja-JP" altLang="en-US" sz="10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じゅ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くになったら，おくから手前に卵を折り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たたみ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，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おくのほうへ移動させる。</a:t>
                </a:r>
                <a:endParaRPr lang="en-US" altLang="ja-JP" sz="3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⑤　③④の作業をくりかえし，全て巻きおえたら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食べやすい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大きさに切り、もりつける。</a:t>
                </a:r>
                <a:endParaRPr kumimoji="1" lang="en-US" altLang="ja-JP" sz="3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>
                  <a:lnSpc>
                    <a:spcPts val="1000"/>
                  </a:lnSpc>
                </a:pP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⑥　⑤の上に，おろしだいこんをのせる。</a:t>
                </a:r>
              </a:p>
            </p:txBody>
          </p:sp>
          <p:sp>
            <p:nvSpPr>
              <p:cNvPr id="60" name="正方形/長方形 59">
                <a:extLst>
                  <a:ext uri="{FF2B5EF4-FFF2-40B4-BE49-F238E27FC236}">
                    <a16:creationId xmlns:a16="http://schemas.microsoft.com/office/drawing/2014/main" id="{FADF1BBC-D668-42D7-9C4A-DA268946D3E1}"/>
                  </a:ext>
                </a:extLst>
              </p:cNvPr>
              <p:cNvSpPr/>
              <p:nvPr/>
            </p:nvSpPr>
            <p:spPr>
              <a:xfrm>
                <a:off x="3692434" y="5266923"/>
                <a:ext cx="1676787" cy="22818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61" name="正方形/長方形 60">
                <a:extLst>
                  <a:ext uri="{FF2B5EF4-FFF2-40B4-BE49-F238E27FC236}">
                    <a16:creationId xmlns:a16="http://schemas.microsoft.com/office/drawing/2014/main" id="{DBB5F711-3FF1-4C4A-BAAD-2F695F6E0C5A}"/>
                  </a:ext>
                </a:extLst>
              </p:cNvPr>
              <p:cNvSpPr/>
              <p:nvPr/>
            </p:nvSpPr>
            <p:spPr>
              <a:xfrm>
                <a:off x="3149131" y="4985286"/>
                <a:ext cx="2857946" cy="1772620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36" name="グループ化 35"/>
          <p:cNvGrpSpPr/>
          <p:nvPr/>
        </p:nvGrpSpPr>
        <p:grpSpPr>
          <a:xfrm>
            <a:off x="1361086" y="133798"/>
            <a:ext cx="6478713" cy="3125666"/>
            <a:chOff x="48484" y="55581"/>
            <a:chExt cx="6478713" cy="3125666"/>
          </a:xfrm>
        </p:grpSpPr>
        <p:pic>
          <p:nvPicPr>
            <p:cNvPr id="41" name="図 40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484" y="55581"/>
              <a:ext cx="3203357" cy="3112938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42" name="正方形/長方形 41">
              <a:extLst>
                <a:ext uri="{FF2B5EF4-FFF2-40B4-BE49-F238E27FC236}">
                  <a16:creationId xmlns:a16="http://schemas.microsoft.com/office/drawing/2014/main" id="{B743B358-9C9D-4CD9-B0F2-0CFC2C8D8CD4}"/>
                </a:ext>
              </a:extLst>
            </p:cNvPr>
            <p:cNvSpPr/>
            <p:nvPr/>
          </p:nvSpPr>
          <p:spPr>
            <a:xfrm>
              <a:off x="91545" y="108100"/>
              <a:ext cx="3123707" cy="298729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3" name="正方形/長方形 42">
              <a:extLst>
                <a:ext uri="{FF2B5EF4-FFF2-40B4-BE49-F238E27FC236}">
                  <a16:creationId xmlns:a16="http://schemas.microsoft.com/office/drawing/2014/main" id="{928CE1E5-C309-4903-BB4B-B60E647C7AA0}"/>
                </a:ext>
              </a:extLst>
            </p:cNvPr>
            <p:cNvSpPr/>
            <p:nvPr/>
          </p:nvSpPr>
          <p:spPr>
            <a:xfrm>
              <a:off x="3592103" y="461485"/>
              <a:ext cx="2878132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0"/>
                </a:spcAft>
              </a:pPr>
              <a:r>
                <a:rPr lang="ja-JP" altLang="en-US" sz="2000" b="1" kern="1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　　</a:t>
              </a:r>
              <a:r>
                <a:rPr lang="ja-JP" altLang="ja-JP" sz="2000" b="1" kern="1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目玉</a:t>
              </a:r>
              <a:r>
                <a:rPr lang="ja-JP" altLang="ja-JP" sz="20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焼き</a:t>
              </a:r>
              <a:endParaRPr lang="en-US" altLang="ja-JP" sz="2000" b="1" kern="1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b="1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rPr>
                <a:t>　</a:t>
              </a:r>
              <a:endParaRPr lang="en-US" altLang="ja-JP" sz="1000" b="1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  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卵…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個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5ml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  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・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こしょう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少々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strike="sngStrike" kern="1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①卵をボウルにわり入れる。</a:t>
              </a: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②フライパンを中火にかけ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油を全体にいきわたらせる。</a:t>
              </a: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③卵をそっとフライパンに入れる。</a:t>
              </a: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④水大さじ</a:t>
              </a:r>
              <a:r>
                <a: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を入れて、ふたをして弱火で焼く。</a:t>
              </a: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⑤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かるく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塩・こしょう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で味つけする。　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</p:txBody>
        </p:sp>
        <p:sp>
          <p:nvSpPr>
            <p:cNvPr id="44" name="正方形/長方形 43">
              <a:extLst>
                <a:ext uri="{FF2B5EF4-FFF2-40B4-BE49-F238E27FC236}">
                  <a16:creationId xmlns:a16="http://schemas.microsoft.com/office/drawing/2014/main" id="{6912AEC9-9B50-4B19-AD5F-E8C0D96670D5}"/>
                </a:ext>
              </a:extLst>
            </p:cNvPr>
            <p:cNvSpPr/>
            <p:nvPr/>
          </p:nvSpPr>
          <p:spPr>
            <a:xfrm>
              <a:off x="3323840" y="55581"/>
              <a:ext cx="3203357" cy="312566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5" name="正方形/長方形 44">
              <a:extLst>
                <a:ext uri="{FF2B5EF4-FFF2-40B4-BE49-F238E27FC236}">
                  <a16:creationId xmlns:a16="http://schemas.microsoft.com/office/drawing/2014/main" id="{7DED91A1-8A76-41F4-8EF0-2EEBC0036C63}"/>
                </a:ext>
              </a:extLst>
            </p:cNvPr>
            <p:cNvSpPr/>
            <p:nvPr/>
          </p:nvSpPr>
          <p:spPr>
            <a:xfrm>
              <a:off x="4015212" y="904117"/>
              <a:ext cx="1655064" cy="43159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正方形/長方形 45">
              <a:extLst>
                <a:ext uri="{FF2B5EF4-FFF2-40B4-BE49-F238E27FC236}">
                  <a16:creationId xmlns:a16="http://schemas.microsoft.com/office/drawing/2014/main" id="{6191CD7F-F190-44EB-9E43-840B33BFBCE3}"/>
                </a:ext>
              </a:extLst>
            </p:cNvPr>
            <p:cNvSpPr/>
            <p:nvPr/>
          </p:nvSpPr>
          <p:spPr>
            <a:xfrm>
              <a:off x="3380803" y="108100"/>
              <a:ext cx="3089432" cy="298729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1460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2432</TotalTime>
  <Words>50</Words>
  <Application>Microsoft Office PowerPoint</Application>
  <PresentationFormat>画面に合わせる (4:3)</PresentationFormat>
  <Paragraphs>60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3" baseType="lpstr">
      <vt:lpstr>HG丸ｺﾞｼｯｸM-PRO</vt:lpstr>
      <vt:lpstr>ＭＳ Ｐゴシック</vt:lpstr>
      <vt:lpstr>ＭＳ 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206</cp:revision>
  <cp:lastPrinted>2018-07-30T13:41:04Z</cp:lastPrinted>
  <dcterms:created xsi:type="dcterms:W3CDTF">2018-06-18T04:48:24Z</dcterms:created>
  <dcterms:modified xsi:type="dcterms:W3CDTF">2018-08-01T06:17:07Z</dcterms:modified>
</cp:coreProperties>
</file>