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329" r:id="rId2"/>
    <p:sldId id="263" r:id="rId3"/>
    <p:sldId id="315" r:id="rId4"/>
  </p:sldIdLst>
  <p:sldSz cx="9144000" cy="6858000" type="screen4x3"/>
  <p:notesSz cx="6858000" cy="994568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1E9"/>
    <a:srgbClr val="FFFFF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588" autoAdjust="0"/>
    <p:restoredTop sz="94660"/>
  </p:normalViewPr>
  <p:slideViewPr>
    <p:cSldViewPr snapToGrid="0">
      <p:cViewPr varScale="1">
        <p:scale>
          <a:sx n="49" d="100"/>
          <a:sy n="49" d="100"/>
        </p:scale>
        <p:origin x="54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4C906F6E-0170-49BF-A8B9-2C7F4EEAD371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C4789332-E45D-448A-8BC3-B97108CE0C3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3487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29EE9385-0C5C-43FF-B4C1-263FA6A67BAF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3013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8" tIns="46264" rIns="92528" bIns="46264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316" y="4786472"/>
            <a:ext cx="5487370" cy="3916204"/>
          </a:xfrm>
          <a:prstGeom prst="rect">
            <a:avLst/>
          </a:prstGeom>
        </p:spPr>
        <p:txBody>
          <a:bodyPr vert="horz" lIns="92528" tIns="46264" rIns="92528" bIns="46264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4D60E08D-EC5E-4034-868B-980A66191D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5616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6816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609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243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52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888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50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914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994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9265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737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512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554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98095" y="1941309"/>
            <a:ext cx="7772400" cy="2967575"/>
          </a:xfrm>
        </p:spPr>
        <p:txBody>
          <a:bodyPr anchor="t">
            <a:normAutofit/>
          </a:bodyPr>
          <a:lstStyle/>
          <a:p>
            <a:r>
              <a:rPr kumimoji="1" lang="en-US" altLang="ja-JP" sz="4900" dirty="0" smtClean="0"/>
              <a:t>1</a:t>
            </a:r>
            <a:r>
              <a:rPr kumimoji="1" lang="ja-JP" altLang="en-US" sz="4900" dirty="0" smtClean="0"/>
              <a:t>食分バランス献立学習</a:t>
            </a:r>
            <a:r>
              <a:rPr kumimoji="1" lang="en-US" altLang="ja-JP" sz="4900" dirty="0" smtClean="0"/>
              <a:t/>
            </a:r>
            <a:br>
              <a:rPr kumimoji="1" lang="en-US" altLang="ja-JP" sz="4900" dirty="0" smtClean="0"/>
            </a:br>
            <a:r>
              <a:rPr kumimoji="1" lang="ja-JP" altLang="en-US" sz="4900" dirty="0" smtClean="0"/>
              <a:t>料理</a:t>
            </a:r>
            <a:r>
              <a:rPr kumimoji="1" lang="ja-JP" altLang="en-US" sz="3600" dirty="0" smtClean="0"/>
              <a:t>（写真およびレシピ）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ja-JP" altLang="en-US" sz="3100" dirty="0" smtClean="0"/>
              <a:t>（平成</a:t>
            </a:r>
            <a:r>
              <a:rPr kumimoji="1" lang="en-US" altLang="ja-JP" sz="3100" dirty="0" smtClean="0"/>
              <a:t>29</a:t>
            </a:r>
            <a:r>
              <a:rPr kumimoji="1" lang="ja-JP" altLang="en-US" sz="3100" dirty="0" smtClean="0"/>
              <a:t>年２月発行　開隆堂教科書準拠）</a:t>
            </a:r>
            <a:endParaRPr kumimoji="1" lang="ja-JP" altLang="en-US" sz="31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55295" y="5082089"/>
            <a:ext cx="6858000" cy="981827"/>
          </a:xfrm>
        </p:spPr>
        <p:txBody>
          <a:bodyPr/>
          <a:lstStyle/>
          <a:p>
            <a:r>
              <a:rPr kumimoji="1" lang="ja-JP" altLang="en-US" b="1" dirty="0" smtClean="0"/>
              <a:t>２０１８年７月３１日</a:t>
            </a:r>
            <a:endParaRPr kumimoji="1" lang="en-US" altLang="ja-JP" b="1" dirty="0" smtClean="0"/>
          </a:p>
          <a:p>
            <a:r>
              <a:rPr kumimoji="1" lang="ja-JP" altLang="en-US" b="1" dirty="0" smtClean="0"/>
              <a:t>愛媛大学教育学部　宇髙順子</a:t>
            </a:r>
            <a:r>
              <a:rPr kumimoji="1" lang="en-US" altLang="ja-JP" dirty="0" smtClean="0"/>
              <a:t>©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942474" y="8260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ja-JP" altLang="en-US" sz="4000" dirty="0"/>
              <a:t>小学校</a:t>
            </a:r>
            <a:r>
              <a:rPr lang="ja-JP" altLang="en-US" sz="4000" dirty="0" smtClean="0"/>
              <a:t>家庭科</a:t>
            </a:r>
            <a:endParaRPr lang="ja-JP" altLang="en-US" sz="4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-1" y="0"/>
            <a:ext cx="5999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平成３０年度　技術・家庭（小学校の部）夏期実技研修会</a:t>
            </a:r>
            <a:endParaRPr kumimoji="1" lang="ja-JP" altLang="en-US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026695" y="3304903"/>
            <a:ext cx="7315200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副菜</a:t>
            </a:r>
            <a:r>
              <a:rPr lang="en-US" altLang="ja-JP" sz="2800" dirty="0" smtClean="0">
                <a:solidFill>
                  <a:schemeClr val="tx1"/>
                </a:solidFill>
              </a:rPr>
              <a:t>b </a:t>
            </a:r>
            <a:r>
              <a:rPr lang="ja-JP" altLang="en-US" sz="2800" dirty="0" smtClean="0">
                <a:solidFill>
                  <a:schemeClr val="tx1"/>
                </a:solidFill>
              </a:rPr>
              <a:t>その１</a:t>
            </a:r>
            <a:endParaRPr lang="en-US" altLang="ja-JP" sz="2800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（緑色食品が多く入っているおかず）</a:t>
            </a:r>
            <a:endParaRPr kumimoji="1" lang="ja-JP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80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グループ化 33"/>
          <p:cNvGrpSpPr/>
          <p:nvPr/>
        </p:nvGrpSpPr>
        <p:grpSpPr>
          <a:xfrm>
            <a:off x="0" y="2942974"/>
            <a:ext cx="6181514" cy="2751909"/>
            <a:chOff x="54739" y="4058624"/>
            <a:chExt cx="6181514" cy="2751909"/>
          </a:xfrm>
        </p:grpSpPr>
        <p:pic>
          <p:nvPicPr>
            <p:cNvPr id="29" name="図 28">
              <a:extLst>
                <a:ext uri="{FF2B5EF4-FFF2-40B4-BE49-F238E27FC236}">
                  <a16:creationId xmlns:a16="http://schemas.microsoft.com/office/drawing/2014/main" id="{DCBEDEA8-EA8C-4144-9653-3F9FA2D58E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739" y="4058624"/>
              <a:ext cx="3060000" cy="2743200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grpSp>
          <p:nvGrpSpPr>
            <p:cNvPr id="30" name="グループ化 29"/>
            <p:cNvGrpSpPr/>
            <p:nvPr/>
          </p:nvGrpSpPr>
          <p:grpSpPr>
            <a:xfrm>
              <a:off x="3176252" y="4058624"/>
              <a:ext cx="3060001" cy="2751909"/>
              <a:chOff x="3237630" y="3993034"/>
              <a:chExt cx="3060001" cy="2751909"/>
            </a:xfrm>
          </p:grpSpPr>
          <p:sp>
            <p:nvSpPr>
              <p:cNvPr id="31" name="正方形/長方形 30">
                <a:extLst>
                  <a:ext uri="{FF2B5EF4-FFF2-40B4-BE49-F238E27FC236}">
                    <a16:creationId xmlns:a16="http://schemas.microsoft.com/office/drawing/2014/main" id="{24E56755-D058-48FF-8338-4425DA26DFF4}"/>
                  </a:ext>
                </a:extLst>
              </p:cNvPr>
              <p:cNvSpPr/>
              <p:nvPr/>
            </p:nvSpPr>
            <p:spPr>
              <a:xfrm>
                <a:off x="3322053" y="4025806"/>
                <a:ext cx="2975578" cy="26314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ja-JP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    </a:t>
                </a:r>
                <a:r>
                  <a:rPr lang="ja-JP" altLang="ja-JP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キャベツ</a:t>
                </a:r>
                <a:r>
                  <a:rPr lang="en-US" altLang="ja-JP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</a:t>
                </a:r>
                <a:r>
                  <a:rPr lang="en-US" altLang="ja-JP" kern="100" dirty="0"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(15g) </a:t>
                </a:r>
              </a:p>
              <a:p>
                <a:pPr algn="just"/>
                <a:r>
                  <a:rPr lang="en-US" altLang="ja-JP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    </a:t>
                </a:r>
                <a:r>
                  <a:rPr lang="ja-JP" altLang="ja-JP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ブロッコリー</a:t>
                </a:r>
                <a:r>
                  <a:rPr lang="ja-JP" altLang="en-US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</a:t>
                </a:r>
                <a:r>
                  <a:rPr lang="en-US" altLang="ja-JP" kern="100" dirty="0"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(15g) </a:t>
                </a:r>
                <a:endParaRPr lang="ja-JP" altLang="ja-JP" kern="100" dirty="0">
                  <a:ea typeface="ＭＳ 明朝" panose="02020609040205080304" pitchFamily="17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ja-JP" altLang="ja-JP" sz="600" kern="100" dirty="0">
                  <a:latin typeface="Century" panose="02040604050505020304" pitchFamily="18" charset="0"/>
                  <a:ea typeface="ＭＳ 明朝" panose="02020609040205080304" pitchFamily="17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キャベツは，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葉を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枚ずつむく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ためた水でふり洗いし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そのあと流水で洗う。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/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/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②ブロッコリーは，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食べやすい大きさに切る。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/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水の中で，ふり洗いをする。</a:t>
                </a:r>
                <a:endParaRPr lang="ja-JP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fontAlgn="ctr"/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fontAlgn="ctr"/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③</a:t>
                </a:r>
                <a:r>
                  <a:rPr lang="en-US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1cm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高さの熱湯で，ブロッコリー，キャベツの順に，</a:t>
                </a:r>
                <a:endParaRPr lang="en-US" altLang="ja-JP" sz="9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ふたをして，ゆでる。</a:t>
                </a:r>
                <a:endParaRPr lang="ja-JP" altLang="en-US" sz="9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ブロッコリーは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～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3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分ゆでる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（ゆですぎない）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ブロッコリーをあみでとりだしてさます。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なべにキャベツを入れて，もう一度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ふっとう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してきたらざるにあげてさます。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④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キャベツは，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長さ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6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～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7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㎝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はば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～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㎝の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たん</a:t>
                </a:r>
                <a:r>
                  <a:rPr lang="ja-JP" altLang="ja-JP" sz="900" kern="1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ざく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切りにする。</a:t>
                </a:r>
              </a:p>
            </p:txBody>
          </p:sp>
          <p:sp>
            <p:nvSpPr>
              <p:cNvPr id="32" name="正方形/長方形 31">
                <a:extLst>
                  <a:ext uri="{FF2B5EF4-FFF2-40B4-BE49-F238E27FC236}">
                    <a16:creationId xmlns:a16="http://schemas.microsoft.com/office/drawing/2014/main" id="{DBC246B9-DF0A-4B6D-B154-D091FFCEA1AA}"/>
                  </a:ext>
                </a:extLst>
              </p:cNvPr>
              <p:cNvSpPr/>
              <p:nvPr/>
            </p:nvSpPr>
            <p:spPr>
              <a:xfrm>
                <a:off x="3237630" y="3993034"/>
                <a:ext cx="3060000" cy="2751909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grpSp>
        <p:nvGrpSpPr>
          <p:cNvPr id="18" name="グループ化 17"/>
          <p:cNvGrpSpPr/>
          <p:nvPr/>
        </p:nvGrpSpPr>
        <p:grpSpPr>
          <a:xfrm>
            <a:off x="0" y="127670"/>
            <a:ext cx="8772319" cy="2621324"/>
            <a:chOff x="34904" y="2493215"/>
            <a:chExt cx="8772319" cy="2621324"/>
          </a:xfrm>
        </p:grpSpPr>
        <p:grpSp>
          <p:nvGrpSpPr>
            <p:cNvPr id="19" name="グループ化 18"/>
            <p:cNvGrpSpPr/>
            <p:nvPr/>
          </p:nvGrpSpPr>
          <p:grpSpPr>
            <a:xfrm>
              <a:off x="4441596" y="2493215"/>
              <a:ext cx="4365627" cy="2617317"/>
              <a:chOff x="4432819" y="26127"/>
              <a:chExt cx="4365627" cy="2617317"/>
            </a:xfrm>
          </p:grpSpPr>
          <p:grpSp>
            <p:nvGrpSpPr>
              <p:cNvPr id="25" name="グループ化 24"/>
              <p:cNvGrpSpPr/>
              <p:nvPr/>
            </p:nvGrpSpPr>
            <p:grpSpPr>
              <a:xfrm>
                <a:off x="4432819" y="26127"/>
                <a:ext cx="4365627" cy="2617317"/>
                <a:chOff x="4432819" y="17418"/>
                <a:chExt cx="4365627" cy="2617317"/>
              </a:xfrm>
            </p:grpSpPr>
            <p:sp>
              <p:nvSpPr>
                <p:cNvPr id="27" name="正方形/長方形 26"/>
                <p:cNvSpPr/>
                <p:nvPr/>
              </p:nvSpPr>
              <p:spPr>
                <a:xfrm>
                  <a:off x="4599519" y="215405"/>
                  <a:ext cx="4032225" cy="221599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>
                    <a:spcAft>
                      <a:spcPts val="0"/>
                    </a:spcAft>
                  </a:pPr>
                  <a:r>
                    <a:rPr lang="ja-JP" altLang="ja-JP" sz="2000" b="1" kern="100" dirty="0">
                      <a:latin typeface="HG丸ｺﾞｼｯｸM-PRO" panose="020F0600000000000000" pitchFamily="50" charset="-128"/>
                      <a:ea typeface="HG丸ｺﾞｼｯｸM-PRO" panose="020F0600000000000000" pitchFamily="50" charset="-128"/>
                      <a:cs typeface="Times New Roman" panose="02020603050405020304" pitchFamily="18" charset="0"/>
                    </a:rPr>
                    <a:t>粉</a:t>
                  </a:r>
                  <a:r>
                    <a:rPr lang="ja-JP" altLang="ja-JP" sz="2000" b="1" kern="100" dirty="0" err="1">
                      <a:latin typeface="HG丸ｺﾞｼｯｸM-PRO" panose="020F0600000000000000" pitchFamily="50" charset="-128"/>
                      <a:ea typeface="HG丸ｺﾞｼｯｸM-PRO" panose="020F0600000000000000" pitchFamily="50" charset="-128"/>
                      <a:cs typeface="Times New Roman" panose="02020603050405020304" pitchFamily="18" charset="0"/>
                    </a:rPr>
                    <a:t>ふ</a:t>
                  </a:r>
                  <a:r>
                    <a:rPr lang="ja-JP" altLang="ja-JP" sz="2000" b="1" kern="100" dirty="0">
                      <a:latin typeface="HG丸ｺﾞｼｯｸM-PRO" panose="020F0600000000000000" pitchFamily="50" charset="-128"/>
                      <a:ea typeface="HG丸ｺﾞｼｯｸM-PRO" panose="020F0600000000000000" pitchFamily="50" charset="-128"/>
                      <a:cs typeface="Times New Roman" panose="02020603050405020304" pitchFamily="18" charset="0"/>
                    </a:rPr>
                    <a:t>きいも</a:t>
                  </a:r>
                  <a:r>
                    <a:rPr lang="ja-JP" altLang="en-US" sz="2000" b="1" kern="100" dirty="0">
                      <a:latin typeface="HG丸ｺﾞｼｯｸM-PRO" panose="020F0600000000000000" pitchFamily="50" charset="-128"/>
                      <a:ea typeface="HG丸ｺﾞｼｯｸM-PRO" panose="020F0600000000000000" pitchFamily="50" charset="-128"/>
                      <a:cs typeface="Times New Roman" panose="02020603050405020304" pitchFamily="18" charset="0"/>
                    </a:rPr>
                    <a:t>・ブロッコリー</a:t>
                  </a:r>
                  <a:endParaRPr lang="en-US" altLang="ja-JP" sz="2000" b="1" kern="100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endParaRPr>
                </a:p>
                <a:p>
                  <a:pPr algn="just">
                    <a:spcAft>
                      <a:spcPts val="0"/>
                    </a:spcAft>
                  </a:pPr>
                  <a:endParaRPr lang="ja-JP" altLang="ja-JP" sz="800" kern="100" dirty="0">
                    <a:latin typeface="ＭＳ 明朝" panose="02020609040205080304" pitchFamily="17" charset="-128"/>
                    <a:ea typeface="ＭＳ 明朝" panose="02020609040205080304" pitchFamily="17" charset="-128"/>
                    <a:cs typeface="Times New Roman" panose="02020603050405020304" pitchFamily="18" charset="0"/>
                  </a:endParaRPr>
                </a:p>
                <a:p>
                  <a:pPr algn="just">
                    <a:spcAft>
                      <a:spcPts val="0"/>
                    </a:spcAft>
                  </a:pPr>
                  <a:r>
                    <a:rPr lang="ja-JP" altLang="en-US" sz="1600" kern="100" dirty="0">
                      <a:latin typeface="+mn-ea"/>
                      <a:cs typeface="Times New Roman" panose="02020603050405020304" pitchFamily="18" charset="0"/>
                    </a:rPr>
                    <a:t>　</a:t>
                  </a:r>
                  <a:r>
                    <a:rPr lang="ja-JP" altLang="ja-JP" sz="1000" kern="1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じゃがいも…</a:t>
                  </a:r>
                  <a:r>
                    <a:rPr lang="en-US" altLang="ja-JP" sz="1000" kern="1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50g</a:t>
                  </a:r>
                  <a:r>
                    <a:rPr lang="ja-JP" altLang="ja-JP" sz="1000" kern="1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　</a:t>
                  </a:r>
                  <a:r>
                    <a:rPr lang="ja-JP" altLang="en-US" sz="1000" kern="1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　</a:t>
                  </a:r>
                  <a:r>
                    <a:rPr lang="ja-JP" altLang="ja-JP" sz="1000" kern="100" dirty="0" smtClean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塩</a:t>
                  </a:r>
                  <a:r>
                    <a:rPr lang="ja-JP" altLang="en-US" sz="1000" kern="100" dirty="0" smtClean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・</a:t>
                  </a:r>
                  <a:r>
                    <a:rPr lang="ja-JP" altLang="ja-JP" sz="1000" kern="100" dirty="0" smtClean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こしょう</a:t>
                  </a:r>
                  <a:r>
                    <a:rPr lang="ja-JP" altLang="ja-JP" sz="1000" kern="1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…少し　</a:t>
                  </a:r>
                  <a:r>
                    <a:rPr lang="ja-JP" altLang="en-US" sz="1000" kern="1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 </a:t>
                  </a:r>
                  <a:r>
                    <a:rPr lang="ja-JP" altLang="ja-JP" sz="1000" kern="1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ブロッコリー…</a:t>
                  </a:r>
                  <a:r>
                    <a:rPr lang="en-US" altLang="ja-JP" sz="1000" kern="1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30g</a:t>
                  </a:r>
                </a:p>
                <a:p>
                  <a:pPr algn="just">
                    <a:spcAft>
                      <a:spcPts val="0"/>
                    </a:spcAft>
                  </a:pPr>
                  <a:endParaRPr lang="ja-JP" altLang="ja-JP" sz="8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endParaRPr>
                </a:p>
                <a:p>
                  <a:pPr fontAlgn="ctr"/>
                  <a:endParaRPr lang="en-US" altLang="ja-JP" sz="3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endParaRPr>
                </a:p>
                <a:p>
                  <a:pPr fontAlgn="ctr"/>
                  <a:r>
                    <a:rPr lang="ja-JP" altLang="ja-JP" sz="1000" kern="1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  <a:cs typeface="Times New Roman" panose="02020603050405020304" pitchFamily="18" charset="0"/>
                    </a:rPr>
                    <a:t>①</a:t>
                  </a:r>
                  <a:r>
                    <a:rPr lang="ja-JP" altLang="en-US" sz="10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じゃがいもの皮をむき，大きめのさいころ切り。</a:t>
                  </a:r>
                  <a:endPara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endParaRPr>
                </a:p>
                <a:p>
                  <a:pPr fontAlgn="ctr"/>
                  <a:r>
                    <a:rPr lang="ja-JP" altLang="en-US" sz="10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　やわらかめにゆでたじゃがいもを，</a:t>
                  </a:r>
                  <a:r>
                    <a:rPr lang="ja-JP" altLang="en-US" sz="1000" dirty="0" err="1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ざるに</a:t>
                  </a:r>
                  <a:r>
                    <a:rPr lang="ja-JP" altLang="en-US" sz="10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移して，水気を切る。</a:t>
                  </a:r>
                  <a:endPara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endParaRPr>
                </a:p>
                <a:p>
                  <a:pPr fontAlgn="ctr"/>
                  <a:endParaRPr lang="en-US" altLang="ja-JP" sz="5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endParaRPr>
                </a:p>
                <a:p>
                  <a:pPr fontAlgn="ctr"/>
                  <a:r>
                    <a:rPr lang="ja-JP" altLang="en-US" sz="10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②じゃがいもをなべにもどし，</a:t>
                  </a:r>
                  <a:r>
                    <a:rPr lang="ja-JP" altLang="en-US" sz="1000" dirty="0" smtClean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塩・こしょう</a:t>
                  </a:r>
                  <a:r>
                    <a:rPr lang="ja-JP" altLang="en-US" sz="10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で味をつける。</a:t>
                  </a:r>
                  <a:endParaRPr lang="ja-JP" altLang="en-US" sz="1000" dirty="0">
                    <a:solidFill>
                      <a:srgbClr val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endParaRPr>
                </a:p>
                <a:p>
                  <a:pPr fontAlgn="ctr"/>
                  <a:endParaRPr lang="en-US" altLang="ja-JP" sz="5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endParaRPr>
                </a:p>
                <a:p>
                  <a:pPr fontAlgn="ctr"/>
                  <a:r>
                    <a:rPr lang="ja-JP" altLang="en-US" sz="10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③ふたをして，なべを弱火にかけて静かにゆり動かし，</a:t>
                  </a:r>
                  <a:endPara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endParaRPr>
                </a:p>
                <a:p>
                  <a:pPr fontAlgn="ctr"/>
                  <a:r>
                    <a:rPr lang="ja-JP" altLang="en-US" sz="10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　粉をふかせる。</a:t>
                  </a:r>
                  <a:endParaRPr lang="ja-JP" altLang="en-US" sz="1000" dirty="0">
                    <a:solidFill>
                      <a:srgbClr val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endParaRPr>
                </a:p>
                <a:p>
                  <a:pPr fontAlgn="ctr"/>
                  <a:endParaRPr lang="en-US" altLang="ja-JP" sz="300" dirty="0">
                    <a:solidFill>
                      <a:srgbClr val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endParaRPr>
                </a:p>
                <a:p>
                  <a:pPr fontAlgn="ctr"/>
                  <a:r>
                    <a:rPr lang="ja-JP" altLang="en-US" sz="1000" dirty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④ブロッコリーをかためにゆでる</a:t>
                  </a:r>
                  <a:r>
                    <a:rPr lang="ja-JP" altLang="en-US" sz="1000" dirty="0" smtClean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。皿に広げてさます。</a:t>
                  </a:r>
                  <a:endParaRPr lang="en-US" altLang="ja-JP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endParaRPr>
                </a:p>
                <a:p>
                  <a:pPr fontAlgn="ctr"/>
                  <a:r>
                    <a:rPr lang="ja-JP" altLang="en-US" sz="1000" dirty="0" smtClean="0">
                      <a:latin typeface="ＭＳ ゴシック" panose="020B0609070205080204" pitchFamily="49" charset="-128"/>
                      <a:ea typeface="ＭＳ ゴシック" panose="020B0609070205080204" pitchFamily="49" charset="-128"/>
                    </a:rPr>
                    <a:t>　（味がぬけるので，水につけない。）</a:t>
                  </a:r>
                  <a:endParaRPr lang="ja-JP" altLang="en-US" sz="1000" dirty="0">
                    <a:solidFill>
                      <a:srgbClr val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endParaRPr>
                </a:p>
              </p:txBody>
            </p:sp>
            <p:sp>
              <p:nvSpPr>
                <p:cNvPr id="28" name="正方形/長方形 27">
                  <a:extLst>
                    <a:ext uri="{FF2B5EF4-FFF2-40B4-BE49-F238E27FC236}">
                      <a16:creationId xmlns:a16="http://schemas.microsoft.com/office/drawing/2014/main" id="{25585295-EC6F-460F-9684-364ACF851CC7}"/>
                    </a:ext>
                  </a:extLst>
                </p:cNvPr>
                <p:cNvSpPr/>
                <p:nvPr/>
              </p:nvSpPr>
              <p:spPr>
                <a:xfrm>
                  <a:off x="4432819" y="17418"/>
                  <a:ext cx="4365627" cy="2617317"/>
                </a:xfrm>
                <a:prstGeom prst="rect">
                  <a:avLst/>
                </a:prstGeom>
                <a:noFill/>
                <a:ln w="38100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</p:grpSp>
          <p:sp>
            <p:nvSpPr>
              <p:cNvPr id="26" name="正方形/長方形 25">
                <a:extLst>
                  <a:ext uri="{FF2B5EF4-FFF2-40B4-BE49-F238E27FC236}">
                    <a16:creationId xmlns:a16="http://schemas.microsoft.com/office/drawing/2014/main" id="{82C7C212-8902-45CF-A74E-44DB3B55FA60}"/>
                  </a:ext>
                </a:extLst>
              </p:cNvPr>
              <p:cNvSpPr/>
              <p:nvPr/>
            </p:nvSpPr>
            <p:spPr>
              <a:xfrm>
                <a:off x="4734144" y="695180"/>
                <a:ext cx="3762973" cy="31071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grpSp>
          <p:nvGrpSpPr>
            <p:cNvPr id="21" name="グループ化 20"/>
            <p:cNvGrpSpPr/>
            <p:nvPr/>
          </p:nvGrpSpPr>
          <p:grpSpPr>
            <a:xfrm>
              <a:off x="34904" y="2497222"/>
              <a:ext cx="4365627" cy="2617317"/>
              <a:chOff x="26127" y="4007"/>
              <a:chExt cx="4365627" cy="2617317"/>
            </a:xfrm>
          </p:grpSpPr>
          <p:pic>
            <p:nvPicPr>
              <p:cNvPr id="22" name="図 21">
                <a:extLst>
                  <a:ext uri="{FF2B5EF4-FFF2-40B4-BE49-F238E27FC236}">
                    <a16:creationId xmlns:a16="http://schemas.microsoft.com/office/drawing/2014/main" id="{B09E38C3-E1C8-4F89-8DD9-F52FDAFB15D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6127" y="4008"/>
                <a:ext cx="2368483" cy="2617316"/>
              </a:xfrm>
              <a:prstGeom prst="rect">
                <a:avLst/>
              </a:prstGeom>
              <a:ln w="38100">
                <a:noFill/>
              </a:ln>
            </p:spPr>
          </p:pic>
          <p:pic>
            <p:nvPicPr>
              <p:cNvPr id="23" name="Picture 2" descr="I:\2013卒研tomita\調理実習\DSC00203.JPG"/>
              <p:cNvPicPr>
                <a:picLocks noChangeAspect="1" noChangeArrowheads="1"/>
              </p:cNvPicPr>
              <p:nvPr/>
            </p:nvPicPr>
            <p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 rot="5400000">
                <a:off x="2084523" y="314094"/>
                <a:ext cx="2617317" cy="1997144"/>
              </a:xfrm>
              <a:prstGeom prst="rect">
                <a:avLst/>
              </a:prstGeom>
              <a:noFill/>
              <a:ln w="38100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" name="正方形/長方形 23"/>
              <p:cNvSpPr/>
              <p:nvPr/>
            </p:nvSpPr>
            <p:spPr>
              <a:xfrm>
                <a:off x="26127" y="4007"/>
                <a:ext cx="4365627" cy="2617317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8391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グループ化 8"/>
          <p:cNvGrpSpPr/>
          <p:nvPr/>
        </p:nvGrpSpPr>
        <p:grpSpPr>
          <a:xfrm>
            <a:off x="47503" y="46237"/>
            <a:ext cx="8131050" cy="3193576"/>
            <a:chOff x="47503" y="46237"/>
            <a:chExt cx="8131050" cy="3193576"/>
          </a:xfrm>
        </p:grpSpPr>
        <p:pic>
          <p:nvPicPr>
            <p:cNvPr id="3" name="図 2">
              <a:extLst>
                <a:ext uri="{FF2B5EF4-FFF2-40B4-BE49-F238E27FC236}">
                  <a16:creationId xmlns:a16="http://schemas.microsoft.com/office/drawing/2014/main" id="{03A1E93C-F4DB-469A-8B00-FFC86156B9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503" y="46237"/>
              <a:ext cx="4017171" cy="3193576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grpSp>
          <p:nvGrpSpPr>
            <p:cNvPr id="6" name="グループ化 5"/>
            <p:cNvGrpSpPr/>
            <p:nvPr/>
          </p:nvGrpSpPr>
          <p:grpSpPr>
            <a:xfrm>
              <a:off x="4130336" y="46237"/>
              <a:ext cx="4048217" cy="3193576"/>
              <a:chOff x="4130336" y="46237"/>
              <a:chExt cx="4048217" cy="3193576"/>
            </a:xfrm>
          </p:grpSpPr>
          <p:sp>
            <p:nvSpPr>
              <p:cNvPr id="2" name="正方形/長方形 1">
                <a:extLst>
                  <a:ext uri="{FF2B5EF4-FFF2-40B4-BE49-F238E27FC236}">
                    <a16:creationId xmlns:a16="http://schemas.microsoft.com/office/drawing/2014/main" id="{E8F195EF-74E9-4B07-AD50-E69264D1154D}"/>
                  </a:ext>
                </a:extLst>
              </p:cNvPr>
              <p:cNvSpPr/>
              <p:nvPr/>
            </p:nvSpPr>
            <p:spPr>
              <a:xfrm>
                <a:off x="4130336" y="46237"/>
                <a:ext cx="4048217" cy="3193576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" name="正方形/長方形 3">
                <a:extLst>
                  <a:ext uri="{FF2B5EF4-FFF2-40B4-BE49-F238E27FC236}">
                    <a16:creationId xmlns:a16="http://schemas.microsoft.com/office/drawing/2014/main" id="{96A7ACF4-45F8-4A9D-970A-E12E30CD563B}"/>
                  </a:ext>
                </a:extLst>
              </p:cNvPr>
              <p:cNvSpPr/>
              <p:nvPr/>
            </p:nvSpPr>
            <p:spPr>
              <a:xfrm>
                <a:off x="4367981" y="467458"/>
                <a:ext cx="3555507" cy="20467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ja-JP" altLang="ja-JP" sz="2000" b="1" kern="100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野菜のベーコンまき</a:t>
                </a:r>
                <a:endParaRPr lang="en-US" altLang="ja-JP" sz="2000" b="1" kern="1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en-US" altLang="ja-JP" sz="800" b="1" kern="100" dirty="0">
                  <a:latin typeface="ＭＳ 明朝" panose="02020609040205080304" pitchFamily="17" charset="-128"/>
                  <a:ea typeface="ＭＳ 明朝" panose="02020609040205080304" pitchFamily="17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明朝" panose="02020609040205080304" pitchFamily="17" charset="-128"/>
                    <a:ea typeface="ＭＳ 明朝" panose="02020609040205080304" pitchFamily="17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 smtClean="0">
                    <a:latin typeface="ＭＳ 明朝" panose="02020609040205080304" pitchFamily="17" charset="-128"/>
                    <a:ea typeface="ＭＳ 明朝" panose="02020609040205080304" pitchFamily="17" charset="-128"/>
                    <a:cs typeface="Times New Roman" panose="02020603050405020304" pitchFamily="18" charset="0"/>
                  </a:rPr>
                  <a:t>       </a:t>
                </a:r>
                <a:r>
                  <a:rPr lang="ja-JP" altLang="en-US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ベーコン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…40g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　　にんじん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…45g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      アスパラガス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…15g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油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en-US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2ml</a:t>
                </a:r>
              </a:p>
              <a:p>
                <a:pPr algn="just">
                  <a:spcAft>
                    <a:spcPts val="0"/>
                  </a:spcAft>
                </a:pPr>
                <a:endParaRPr lang="ja-JP" altLang="ja-JP" sz="8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fontAlgn="ctr"/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①にんじん，アスパラガスは，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1㎝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角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5cm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棒状に切る。</a:t>
                </a:r>
                <a:endParaRPr lang="en-US" altLang="ja-JP" sz="10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endParaRPr lang="en-US" altLang="ja-JP" sz="3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fontAlgn="ctr"/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②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1cm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高さの熱湯で，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にんじん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アスパラガスを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fontAlgn="ctr"/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ふたして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ゆでる。</a:t>
                </a:r>
                <a:r>
                  <a:rPr lang="ja-JP" altLang="en-US" sz="1000" dirty="0">
                    <a:solidFill>
                      <a:srgbClr val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</a:t>
                </a:r>
                <a:endParaRPr lang="en-US" altLang="ja-JP" sz="10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>
                    <a:solidFill>
                      <a:srgbClr val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（アスパラガスはかためにゆでる）</a:t>
                </a:r>
                <a:endParaRPr lang="en-US" altLang="ja-JP" sz="10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>
                  <a:spcAft>
                    <a:spcPts val="0"/>
                  </a:spcAft>
                </a:pPr>
                <a:endParaRPr lang="en-US" altLang="ja-JP" sz="3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③野菜をベーコンでまいて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つま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ようじで止める。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3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④ベーコンまきを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，フライパンで，きつね色に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焼く。</a:t>
                </a:r>
                <a:endParaRPr lang="ja-JP" altLang="ja-JP" sz="1000" kern="100" dirty="0"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</p:txBody>
          </p:sp>
          <p:sp>
            <p:nvSpPr>
              <p:cNvPr id="5" name="正方形/長方形 4">
                <a:extLst>
                  <a:ext uri="{FF2B5EF4-FFF2-40B4-BE49-F238E27FC236}">
                    <a16:creationId xmlns:a16="http://schemas.microsoft.com/office/drawing/2014/main" id="{A661D8C2-33B9-47EC-BA08-4510D8DECEBF}"/>
                  </a:ext>
                </a:extLst>
              </p:cNvPr>
              <p:cNvSpPr/>
              <p:nvPr/>
            </p:nvSpPr>
            <p:spPr>
              <a:xfrm>
                <a:off x="4910630" y="897804"/>
                <a:ext cx="2423728" cy="39061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grpSp>
        <p:nvGrpSpPr>
          <p:cNvPr id="12" name="グループ化 11"/>
          <p:cNvGrpSpPr/>
          <p:nvPr/>
        </p:nvGrpSpPr>
        <p:grpSpPr>
          <a:xfrm>
            <a:off x="45232" y="3330667"/>
            <a:ext cx="7968949" cy="3506680"/>
            <a:chOff x="45232" y="3330667"/>
            <a:chExt cx="7968949" cy="3506680"/>
          </a:xfrm>
        </p:grpSpPr>
        <p:pic>
          <p:nvPicPr>
            <p:cNvPr id="18" name="図 17">
              <a:extLst>
                <a:ext uri="{FF2B5EF4-FFF2-40B4-BE49-F238E27FC236}">
                  <a16:creationId xmlns:a16="http://schemas.microsoft.com/office/drawing/2014/main" id="{471A2968-146A-4379-BBA5-D08A5E66C8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232" y="3339376"/>
              <a:ext cx="3960000" cy="3480999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grpSp>
          <p:nvGrpSpPr>
            <p:cNvPr id="19" name="グループ化 18"/>
            <p:cNvGrpSpPr/>
            <p:nvPr/>
          </p:nvGrpSpPr>
          <p:grpSpPr>
            <a:xfrm>
              <a:off x="4063618" y="3330667"/>
              <a:ext cx="3950563" cy="3506680"/>
              <a:chOff x="4063618" y="3330667"/>
              <a:chExt cx="3950563" cy="3506680"/>
            </a:xfrm>
          </p:grpSpPr>
          <p:sp>
            <p:nvSpPr>
              <p:cNvPr id="20" name="正方形/長方形 19">
                <a:extLst>
                  <a:ext uri="{FF2B5EF4-FFF2-40B4-BE49-F238E27FC236}">
                    <a16:creationId xmlns:a16="http://schemas.microsoft.com/office/drawing/2014/main" id="{C28027CD-F266-4EFD-8D71-598459A2D6BF}"/>
                  </a:ext>
                </a:extLst>
              </p:cNvPr>
              <p:cNvSpPr/>
              <p:nvPr/>
            </p:nvSpPr>
            <p:spPr>
              <a:xfrm>
                <a:off x="4063618" y="3330667"/>
                <a:ext cx="3950563" cy="3506680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1" name="テキスト ボックス 20">
                <a:extLst>
                  <a:ext uri="{FF2B5EF4-FFF2-40B4-BE49-F238E27FC236}">
                    <a16:creationId xmlns:a16="http://schemas.microsoft.com/office/drawing/2014/main" id="{D637C586-5783-4819-B72F-D06A22688B5B}"/>
                  </a:ext>
                </a:extLst>
              </p:cNvPr>
              <p:cNvSpPr txBox="1"/>
              <p:nvPr/>
            </p:nvSpPr>
            <p:spPr>
              <a:xfrm>
                <a:off x="4172957" y="4094470"/>
                <a:ext cx="3676776" cy="18312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ja-JP" altLang="en-US" b="1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ゆで野菜とウインナーソーセージ</a:t>
                </a:r>
                <a:endParaRPr kumimoji="1" lang="en-US" altLang="ja-JP" b="1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  <a:p>
                <a:endParaRPr lang="en-US" altLang="ja-JP" sz="1000" dirty="0"/>
              </a:p>
              <a:p>
                <a:r>
                  <a:rPr lang="ja-JP" altLang="en-US" sz="1000" dirty="0">
                    <a:latin typeface="+mj-ea"/>
                    <a:ea typeface="+mj-ea"/>
                  </a:rPr>
                  <a:t>　</a:t>
                </a:r>
                <a:r>
                  <a:rPr lang="ja-JP" altLang="en-US" sz="1000" dirty="0" smtClean="0">
                    <a:latin typeface="+mj-ea"/>
                    <a:ea typeface="+mj-ea"/>
                  </a:rPr>
                  <a:t>            </a:t>
                </a:r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ウインナー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…30g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　ブロッコリー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…25g</a:t>
                </a:r>
              </a:p>
              <a:p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</a:t>
                </a:r>
                <a:r>
                  <a:rPr kumimoji="1"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     キャベツ</a:t>
                </a:r>
                <a:r>
                  <a:rPr kumimoji="1" lang="en-US" altLang="ja-JP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25g</a:t>
                </a:r>
              </a:p>
              <a:p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①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1cm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高さのふっとうした湯で，ふたをして野菜を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かためにゆでる。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endParaRPr lang="en-US" altLang="ja-JP" sz="5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②のこり湯で，ウインナー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もゆでる。</a:t>
                </a:r>
                <a:endParaRPr lang="ja-JP" altLang="en-US" sz="10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endParaRPr lang="ja-JP" altLang="en-US" sz="1000" dirty="0">
                  <a:solidFill>
                    <a:srgbClr val="000000"/>
                  </a:solidFill>
                  <a:latin typeface="ＭＳ Ｐゴシック"/>
                </a:endParaRPr>
              </a:p>
              <a:p>
                <a:endParaRPr kumimoji="1" lang="ja-JP" altLang="en-US" sz="1000" dirty="0">
                  <a:latin typeface="+mj-ea"/>
                  <a:ea typeface="+mj-ea"/>
                </a:endParaRPr>
              </a:p>
            </p:txBody>
          </p:sp>
          <p:sp>
            <p:nvSpPr>
              <p:cNvPr id="22" name="正方形/長方形 21">
                <a:extLst>
                  <a:ext uri="{FF2B5EF4-FFF2-40B4-BE49-F238E27FC236}">
                    <a16:creationId xmlns:a16="http://schemas.microsoft.com/office/drawing/2014/main" id="{295CDBEB-7309-4A3B-B16F-F26072DEE787}"/>
                  </a:ext>
                </a:extLst>
              </p:cNvPr>
              <p:cNvSpPr/>
              <p:nvPr/>
            </p:nvSpPr>
            <p:spPr>
              <a:xfrm>
                <a:off x="4724082" y="4514986"/>
                <a:ext cx="2574525" cy="41148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4718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2412</TotalTime>
  <Words>64</Words>
  <Application>Microsoft Office PowerPoint</Application>
  <PresentationFormat>画面に合わせる (4:3)</PresentationFormat>
  <Paragraphs>63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13" baseType="lpstr">
      <vt:lpstr>HG丸ｺﾞｼｯｸM-PRO</vt:lpstr>
      <vt:lpstr>ＭＳ Ｐゴシック</vt:lpstr>
      <vt:lpstr>ＭＳ ゴシック</vt:lpstr>
      <vt:lpstr>ＭＳ 明朝</vt:lpstr>
      <vt:lpstr>Arial</vt:lpstr>
      <vt:lpstr>Calibri</vt:lpstr>
      <vt:lpstr>Calibri Light</vt:lpstr>
      <vt:lpstr>Century</vt:lpstr>
      <vt:lpstr>Times New Roman</vt:lpstr>
      <vt:lpstr>Office テーマ</vt:lpstr>
      <vt:lpstr>1食分バランス献立学習 料理（写真およびレシピ）   （平成29年２月発行　開隆堂教科書準拠）</vt:lpstr>
      <vt:lpstr>PowerPoint プレゼンテーション</vt:lpstr>
      <vt:lpstr>PowerPoint プレゼンテーション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UDAKA Junko</dc:creator>
  <cp:lastModifiedBy>松前町教育委員会</cp:lastModifiedBy>
  <cp:revision>202</cp:revision>
  <cp:lastPrinted>2018-07-30T13:41:04Z</cp:lastPrinted>
  <dcterms:created xsi:type="dcterms:W3CDTF">2018-06-18T04:48:24Z</dcterms:created>
  <dcterms:modified xsi:type="dcterms:W3CDTF">2018-08-01T06:25:41Z</dcterms:modified>
</cp:coreProperties>
</file>